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60" r:id="rId1"/>
  </p:sldMasterIdLst>
  <p:notesMasterIdLst>
    <p:notesMasterId r:id="rId34"/>
  </p:notesMasterIdLst>
  <p:sldIdLst>
    <p:sldId id="256" r:id="rId2"/>
    <p:sldId id="259" r:id="rId3"/>
    <p:sldId id="260" r:id="rId4"/>
    <p:sldId id="288" r:id="rId5"/>
    <p:sldId id="289" r:id="rId6"/>
    <p:sldId id="290" r:id="rId7"/>
    <p:sldId id="264" r:id="rId8"/>
    <p:sldId id="287" r:id="rId9"/>
    <p:sldId id="270" r:id="rId10"/>
    <p:sldId id="269" r:id="rId11"/>
    <p:sldId id="268" r:id="rId12"/>
    <p:sldId id="261" r:id="rId13"/>
    <p:sldId id="257" r:id="rId14"/>
    <p:sldId id="263" r:id="rId15"/>
    <p:sldId id="271" r:id="rId16"/>
    <p:sldId id="272" r:id="rId17"/>
    <p:sldId id="273" r:id="rId18"/>
    <p:sldId id="274" r:id="rId19"/>
    <p:sldId id="275" r:id="rId20"/>
    <p:sldId id="262" r:id="rId21"/>
    <p:sldId id="276" r:id="rId22"/>
    <p:sldId id="278" r:id="rId23"/>
    <p:sldId id="279" r:id="rId24"/>
    <p:sldId id="280" r:id="rId25"/>
    <p:sldId id="281" r:id="rId26"/>
    <p:sldId id="258" r:id="rId27"/>
    <p:sldId id="282" r:id="rId28"/>
    <p:sldId id="283" r:id="rId29"/>
    <p:sldId id="277" r:id="rId30"/>
    <p:sldId id="285" r:id="rId31"/>
    <p:sldId id="284" r:id="rId32"/>
    <p:sldId id="286" r:id="rId33"/>
  </p:sldIdLst>
  <p:sldSz cx="12619038" cy="9144000"/>
  <p:notesSz cx="6858000" cy="9144000"/>
  <p:defaultTextStyle>
    <a:defPPr>
      <a:defRPr lang="en-US"/>
    </a:defPPr>
    <a:lvl1pPr marL="0" algn="l" defTabSz="1201704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1pPr>
    <a:lvl2pPr marL="600852" algn="l" defTabSz="1201704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2pPr>
    <a:lvl3pPr marL="1201704" algn="l" defTabSz="1201704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3pPr>
    <a:lvl4pPr marL="1802557" algn="l" defTabSz="1201704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4pPr>
    <a:lvl5pPr marL="2403409" algn="l" defTabSz="1201704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5pPr>
    <a:lvl6pPr marL="3004261" algn="l" defTabSz="1201704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6pPr>
    <a:lvl7pPr marL="3605113" algn="l" defTabSz="1201704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7pPr>
    <a:lvl8pPr marL="4205966" algn="l" defTabSz="1201704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8pPr>
    <a:lvl9pPr marL="4806818" algn="l" defTabSz="1201704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3975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21" autoAdjust="0"/>
    <p:restoredTop sz="94255" autoAdjust="0"/>
  </p:normalViewPr>
  <p:slideViewPr>
    <p:cSldViewPr snapToGrid="0">
      <p:cViewPr varScale="1">
        <p:scale>
          <a:sx n="53" d="100"/>
          <a:sy n="53" d="100"/>
        </p:scale>
        <p:origin x="1326" y="0"/>
      </p:cViewPr>
      <p:guideLst>
        <p:guide orient="horz" pos="2880"/>
        <p:guide pos="3975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053EED1-D40C-4506-B86F-4E7A742156E3}" type="datetimeFigureOut">
              <a:rPr lang="en-US" smtClean="0"/>
              <a:pPr/>
              <a:t>8/6/2016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063625" y="685800"/>
            <a:ext cx="473075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88E9BC7-F81C-4C7F-920B-62F0CFDE3AE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812104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063625" y="685800"/>
            <a:ext cx="473075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048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2048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837EA5EA-A253-43C2-9A6C-6B287EBC8E5E}" type="slidenum">
              <a:rPr lang="en-US" smtClean="0"/>
              <a:pPr/>
              <a:t>2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95657902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শিক্ষক </a:t>
            </a:r>
            <a:r>
              <a:rPr lang="en-US" dirty="0" err="1" smtClean="0"/>
              <a:t>শিক্ষার্থীদের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পাহাড়ী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অঞ্চলে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কি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মাছ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জন্মাতে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পারে</a:t>
            </a:r>
            <a:r>
              <a:rPr lang="en-US" baseline="0" dirty="0" smtClean="0"/>
              <a:t>….</a:t>
            </a:r>
            <a:r>
              <a:rPr lang="en-US" baseline="0" dirty="0" err="1" smtClean="0"/>
              <a:t>প্রশ্ন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করবেন</a:t>
            </a:r>
            <a:r>
              <a:rPr lang="en-US" baseline="0" dirty="0" smtClean="0"/>
              <a:t>। </a:t>
            </a:r>
            <a:r>
              <a:rPr lang="en-US" baseline="0" dirty="0" err="1" smtClean="0"/>
              <a:t>পরে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কি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জন্মে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প্রশ্ন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করবেন</a:t>
            </a:r>
            <a:r>
              <a:rPr lang="en-US" baseline="0" dirty="0" smtClean="0"/>
              <a:t>।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158C38-46C7-4CEC-9368-0D5A4677A716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395719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32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শিক্ষক </a:t>
            </a:r>
            <a:r>
              <a:rPr lang="en-US" dirty="0" err="1" smtClean="0"/>
              <a:t>শিক্ষার্থীদের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হাওড়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অঞ্চলে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কি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গম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জন্মাতে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পারে</a:t>
            </a:r>
            <a:r>
              <a:rPr lang="en-US" baseline="0" dirty="0" smtClean="0"/>
              <a:t>….</a:t>
            </a:r>
            <a:r>
              <a:rPr lang="en-US" baseline="0" dirty="0" err="1" smtClean="0"/>
              <a:t>প্রশ্ন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করবেন</a:t>
            </a:r>
            <a:r>
              <a:rPr lang="en-US" baseline="0" dirty="0" smtClean="0"/>
              <a:t>। </a:t>
            </a:r>
            <a:r>
              <a:rPr lang="en-US" baseline="0" dirty="0" err="1" smtClean="0"/>
              <a:t>পরে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কি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জন্মে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প্রশ্ন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করবেন</a:t>
            </a:r>
            <a:r>
              <a:rPr lang="en-US" baseline="0" dirty="0" smtClean="0"/>
              <a:t>।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158C38-46C7-4CEC-9368-0D5A4677A716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763411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শিক্ষক </a:t>
            </a:r>
            <a:r>
              <a:rPr lang="en-US" dirty="0" err="1" smtClean="0"/>
              <a:t>শিক্ষার্থীদের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উপকূল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অঞ্চলে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কি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মিঠা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পানির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মাছ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জন্মাতে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পারে</a:t>
            </a:r>
            <a:r>
              <a:rPr lang="en-US" baseline="0" dirty="0" smtClean="0"/>
              <a:t>….</a:t>
            </a:r>
            <a:r>
              <a:rPr lang="en-US" baseline="0" dirty="0" err="1" smtClean="0"/>
              <a:t>প্রশ্ন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করবেন</a:t>
            </a:r>
            <a:r>
              <a:rPr lang="en-US" baseline="0" dirty="0" smtClean="0"/>
              <a:t>। </a:t>
            </a:r>
            <a:r>
              <a:rPr lang="en-US" baseline="0" dirty="0" err="1" smtClean="0"/>
              <a:t>পরে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কি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জন্মে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প্রশ্ন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করবেন</a:t>
            </a:r>
            <a:r>
              <a:rPr lang="en-US" baseline="0" dirty="0" smtClean="0"/>
              <a:t>।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158C38-46C7-4CEC-9368-0D5A4677A716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334179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এ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প্রশ্নের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উত্তর</a:t>
            </a:r>
            <a:r>
              <a:rPr lang="en-US" baseline="0" dirty="0" smtClean="0"/>
              <a:t> </a:t>
            </a:r>
            <a:r>
              <a:rPr lang="en-US" dirty="0" err="1" smtClean="0"/>
              <a:t>বোর্ডে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একটি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করে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লিখে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দিতে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বলবো</a:t>
            </a:r>
            <a:r>
              <a:rPr lang="en-US" baseline="0" dirty="0" smtClean="0"/>
              <a:t>।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8E9BC7-F81C-4C7F-920B-62F0CFDE3AE9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600154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এই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ছবিতে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এ্যানিমেশেনর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মাধ্যমে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দিনের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দৈর্ঘ্য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বোঝানো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হয়েছে</a:t>
            </a:r>
            <a:r>
              <a:rPr lang="en-US" baseline="0" smtClean="0"/>
              <a:t>।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8E9BC7-F81C-4C7F-920B-62F0CFDE3AE9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353382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চিত্র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দুটি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দেখিয়ে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সর্বোচ্চ</a:t>
            </a:r>
            <a:r>
              <a:rPr lang="en-US" baseline="0" dirty="0" smtClean="0"/>
              <a:t> ও </a:t>
            </a:r>
            <a:r>
              <a:rPr lang="en-US" baseline="0" dirty="0" err="1" smtClean="0"/>
              <a:t>সর্বনিম্ন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তাপমাত্রায়</a:t>
            </a:r>
            <a:r>
              <a:rPr lang="en-US" baseline="0" dirty="0" smtClean="0"/>
              <a:t> ফসল </a:t>
            </a:r>
            <a:r>
              <a:rPr lang="en-US" baseline="0" dirty="0" err="1" smtClean="0"/>
              <a:t>জন্মাতে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পারে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এটা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বোঝানো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হয়েছে</a:t>
            </a:r>
            <a:r>
              <a:rPr lang="en-US" baseline="0" dirty="0" smtClean="0"/>
              <a:t>। </a:t>
            </a:r>
            <a:r>
              <a:rPr lang="en-US" baseline="0" dirty="0" err="1" smtClean="0"/>
              <a:t>যা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শিক্ষার্থীদেরকে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প্রশ্নের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মাধ্যমে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বোঝাতে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হবে</a:t>
            </a:r>
            <a:r>
              <a:rPr lang="en-US" baseline="0" dirty="0" smtClean="0"/>
              <a:t>।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8E9BC7-F81C-4C7F-920B-62F0CFDE3AE9}" type="slidenum">
              <a:rPr lang="en-US" smtClean="0"/>
              <a:pPr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501045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5155894"/>
            <a:ext cx="12619038" cy="3988106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0170" tIns="60085" rIns="120170" bIns="60085"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12619038" cy="5155894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0170" tIns="60085" rIns="120170" bIns="60085"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3536415"/>
            <a:ext cx="12619038" cy="304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0170" tIns="60085" rIns="120170" bIns="60085"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2133600"/>
            <a:ext cx="12619038" cy="68072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0170" tIns="60085" rIns="120170" bIns="60085"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033888" y="6736729"/>
            <a:ext cx="7779270" cy="1176159"/>
          </a:xfrm>
        </p:spPr>
        <p:txBody>
          <a:bodyPr>
            <a:normAutofit/>
          </a:bodyPr>
          <a:lstStyle>
            <a:lvl1pPr marL="0" indent="0" algn="l">
              <a:buNone/>
              <a:defRPr sz="2900">
                <a:solidFill>
                  <a:schemeClr val="tx2"/>
                </a:solidFill>
              </a:defRPr>
            </a:lvl1pPr>
            <a:lvl2pPr marL="60085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0170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0255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034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042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0511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059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0681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E80666-FB37-4B36-9149-507F3B0178E3}" type="datetimeFigureOut">
              <a:rPr lang="en-US" smtClean="0"/>
              <a:pPr/>
              <a:t>8/6/2016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E63A33-8271-4DD0-9C48-789913D7C11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28291" y="4176389"/>
            <a:ext cx="9902234" cy="2390889"/>
          </a:xfrm>
          <a:effectLst/>
        </p:spPr>
        <p:txBody>
          <a:bodyPr>
            <a:noAutofit/>
          </a:bodyPr>
          <a:lstStyle>
            <a:lvl1pPr marL="841193" indent="-600852" algn="l">
              <a:defRPr sz="71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628966" y="975359"/>
            <a:ext cx="8833327" cy="463296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E80666-FB37-4B36-9149-507F3B0178E3}" type="datetimeFigureOut">
              <a:rPr lang="en-US" smtClean="0"/>
              <a:pPr/>
              <a:t>8/6/2016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E63A33-8271-4DD0-9C48-789913D7C11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592226" y="502023"/>
            <a:ext cx="2839284" cy="6984452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87393" y="975360"/>
            <a:ext cx="6664584" cy="652630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E80666-FB37-4B36-9149-507F3B0178E3}" type="datetimeFigureOut">
              <a:rPr lang="en-US" smtClean="0"/>
              <a:pPr/>
              <a:t>8/6/2016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E63A33-8271-4DD0-9C48-789913D7C11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E80666-FB37-4B36-9149-507F3B0178E3}" type="datetimeFigureOut">
              <a:rPr lang="en-US" smtClean="0"/>
              <a:pPr/>
              <a:t>8/6/2016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E63A33-8271-4DD0-9C48-789913D7C11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577380" y="975360"/>
            <a:ext cx="8833327" cy="46329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55894"/>
            <a:ext cx="12619038" cy="3988106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0170" tIns="60085" rIns="120170" bIns="60085"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12619038" cy="5155894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0170" tIns="60085" rIns="120170" bIns="60085"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536415"/>
            <a:ext cx="12619038" cy="304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0170" tIns="60085" rIns="120170" bIns="60085"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2133600"/>
            <a:ext cx="12619038" cy="68072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0170" tIns="60085" rIns="120170" bIns="60085"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05881" y="2896864"/>
            <a:ext cx="8234206" cy="3231128"/>
          </a:xfrm>
          <a:effectLst/>
        </p:spPr>
        <p:txBody>
          <a:bodyPr anchor="b"/>
          <a:lstStyle>
            <a:lvl1pPr algn="r">
              <a:defRPr sz="6000" b="1" cap="none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791036" y="6143349"/>
            <a:ext cx="8239489" cy="1113946"/>
          </a:xfrm>
        </p:spPr>
        <p:txBody>
          <a:bodyPr anchor="t"/>
          <a:lstStyle>
            <a:lvl1pPr marL="0" indent="0" algn="r">
              <a:buNone/>
              <a:defRPr sz="2600">
                <a:solidFill>
                  <a:schemeClr val="tx2"/>
                </a:solidFill>
              </a:defRPr>
            </a:lvl1pPr>
            <a:lvl2pPr marL="600852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01704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3pPr>
            <a:lvl4pPr marL="180255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4pPr>
            <a:lvl5pPr marL="2403409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5pPr>
            <a:lvl6pPr marL="3004261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6pPr>
            <a:lvl7pPr marL="3605113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7pPr>
            <a:lvl8pPr marL="4205966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8pPr>
            <a:lvl9pPr marL="4806818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E80666-FB37-4B36-9149-507F3B0178E3}" type="datetimeFigureOut">
              <a:rPr lang="en-US" smtClean="0"/>
              <a:pPr/>
              <a:t>8/6/2016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E63A33-8271-4DD0-9C48-789913D7C11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E80666-FB37-4B36-9149-507F3B0178E3}" type="datetimeFigureOut">
              <a:rPr lang="en-US" smtClean="0"/>
              <a:pPr/>
              <a:t>8/6/2016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E63A33-8271-4DD0-9C48-789913D7C11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577379" y="975359"/>
            <a:ext cx="4618567" cy="46329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6410471" y="975360"/>
            <a:ext cx="4618567" cy="46329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77380" y="975360"/>
            <a:ext cx="4618567" cy="853016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32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600852" indent="0">
              <a:buNone/>
              <a:defRPr sz="2600" b="1"/>
            </a:lvl2pPr>
            <a:lvl3pPr marL="1201704" indent="0">
              <a:buNone/>
              <a:defRPr sz="2400" b="1"/>
            </a:lvl3pPr>
            <a:lvl4pPr marL="1802557" indent="0">
              <a:buNone/>
              <a:defRPr sz="2100" b="1"/>
            </a:lvl4pPr>
            <a:lvl5pPr marL="2403409" indent="0">
              <a:buNone/>
              <a:defRPr sz="2100" b="1"/>
            </a:lvl5pPr>
            <a:lvl6pPr marL="3004261" indent="0">
              <a:buNone/>
              <a:defRPr sz="2100" b="1"/>
            </a:lvl6pPr>
            <a:lvl7pPr marL="3605113" indent="0">
              <a:buNone/>
              <a:defRPr sz="2100" b="1"/>
            </a:lvl7pPr>
            <a:lvl8pPr marL="4205966" indent="0">
              <a:buNone/>
              <a:defRPr sz="2100" b="1"/>
            </a:lvl8pPr>
            <a:lvl9pPr marL="4806818" indent="0">
              <a:buNone/>
              <a:defRPr sz="21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95938" y="1867103"/>
            <a:ext cx="4618567" cy="36576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400"/>
            </a:lvl2pPr>
            <a:lvl3pPr>
              <a:defRPr sz="21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13439" y="975360"/>
            <a:ext cx="4618567" cy="853016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32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600852" indent="0">
              <a:buNone/>
              <a:defRPr sz="2600" b="1"/>
            </a:lvl2pPr>
            <a:lvl3pPr marL="1201704" indent="0">
              <a:buNone/>
              <a:defRPr sz="2400" b="1"/>
            </a:lvl3pPr>
            <a:lvl4pPr marL="1802557" indent="0">
              <a:buNone/>
              <a:defRPr sz="2100" b="1"/>
            </a:lvl4pPr>
            <a:lvl5pPr marL="2403409" indent="0">
              <a:buNone/>
              <a:defRPr sz="2100" b="1"/>
            </a:lvl5pPr>
            <a:lvl6pPr marL="3004261" indent="0">
              <a:buNone/>
              <a:defRPr sz="2100" b="1"/>
            </a:lvl6pPr>
            <a:lvl7pPr marL="3605113" indent="0">
              <a:buNone/>
              <a:defRPr sz="2100" b="1"/>
            </a:lvl7pPr>
            <a:lvl8pPr marL="4205966" indent="0">
              <a:buNone/>
              <a:defRPr sz="2100" b="1"/>
            </a:lvl8pPr>
            <a:lvl9pPr marL="4806818" indent="0">
              <a:buNone/>
              <a:defRPr sz="2100" b="1"/>
            </a:lvl9pPr>
          </a:lstStyle>
          <a:p>
            <a:pPr marL="0" lvl="0" indent="0" algn="ctr" defTabSz="1201704" rtl="0" eaLnBrk="1" latinLnBrk="0" hangingPunct="1">
              <a:spcBef>
                <a:spcPct val="20000"/>
              </a:spcBef>
              <a:spcAft>
                <a:spcPts val="394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10297" y="1865376"/>
            <a:ext cx="4618567" cy="36576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400"/>
            </a:lvl2pPr>
            <a:lvl3pPr>
              <a:defRPr sz="21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E80666-FB37-4B36-9149-507F3B0178E3}" type="datetimeFigureOut">
              <a:rPr lang="en-US" smtClean="0"/>
              <a:pPr/>
              <a:t>8/6/2016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E63A33-8271-4DD0-9C48-789913D7C11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E80666-FB37-4B36-9149-507F3B0178E3}" type="datetimeFigureOut">
              <a:rPr lang="en-US" smtClean="0"/>
              <a:pPr/>
              <a:t>8/6/2016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E63A33-8271-4DD0-9C48-789913D7C11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E80666-FB37-4B36-9149-507F3B0178E3}" type="datetimeFigureOut">
              <a:rPr lang="en-US" smtClean="0"/>
              <a:pPr/>
              <a:t>8/6/2016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E63A33-8271-4DD0-9C48-789913D7C11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7982" y="2946402"/>
            <a:ext cx="5017924" cy="1677991"/>
          </a:xfrm>
          <a:effectLst/>
        </p:spPr>
        <p:txBody>
          <a:bodyPr anchor="b">
            <a:noAutofit/>
          </a:bodyPr>
          <a:lstStyle>
            <a:lvl1pPr marL="300426" indent="-300426" algn="l">
              <a:defRPr sz="3700" b="1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39213" y="975361"/>
            <a:ext cx="5543717" cy="6526306"/>
          </a:xfrm>
        </p:spPr>
        <p:txBody>
          <a:bodyPr anchor="ctr"/>
          <a:lstStyle>
            <a:lvl1pPr>
              <a:defRPr sz="2900"/>
            </a:lvl1pPr>
            <a:lvl2pPr>
              <a:defRPr sz="2600"/>
            </a:lvl2pPr>
            <a:lvl3pPr>
              <a:defRPr sz="2400"/>
            </a:lvl3pPr>
            <a:lvl4pPr>
              <a:defRPr sz="2100"/>
            </a:lvl4pPr>
            <a:lvl5pPr>
              <a:defRPr sz="1800"/>
            </a:lvl5pPr>
            <a:lvl6pPr>
              <a:defRPr sz="2600"/>
            </a:lvl6pPr>
            <a:lvl7pPr>
              <a:defRPr sz="2600"/>
            </a:lvl7pPr>
            <a:lvl8pPr>
              <a:defRPr sz="2600"/>
            </a:lvl8pPr>
            <a:lvl9pPr>
              <a:defRPr sz="2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4595" y="4663737"/>
            <a:ext cx="4676469" cy="2852691"/>
          </a:xfrm>
        </p:spPr>
        <p:txBody>
          <a:bodyPr/>
          <a:lstStyle>
            <a:lvl1pPr marL="0" indent="0">
              <a:buNone/>
              <a:defRPr sz="1800"/>
            </a:lvl1pPr>
            <a:lvl2pPr marL="600852" indent="0">
              <a:buNone/>
              <a:defRPr sz="1600"/>
            </a:lvl2pPr>
            <a:lvl3pPr marL="1201704" indent="0">
              <a:buNone/>
              <a:defRPr sz="1300"/>
            </a:lvl3pPr>
            <a:lvl4pPr marL="1802557" indent="0">
              <a:buNone/>
              <a:defRPr sz="1200"/>
            </a:lvl4pPr>
            <a:lvl5pPr marL="2403409" indent="0">
              <a:buNone/>
              <a:defRPr sz="1200"/>
            </a:lvl5pPr>
            <a:lvl6pPr marL="3004261" indent="0">
              <a:buNone/>
              <a:defRPr sz="1200"/>
            </a:lvl6pPr>
            <a:lvl7pPr marL="3605113" indent="0">
              <a:buNone/>
              <a:defRPr sz="1200"/>
            </a:lvl7pPr>
            <a:lvl8pPr marL="4205966" indent="0">
              <a:buNone/>
              <a:defRPr sz="1200"/>
            </a:lvl8pPr>
            <a:lvl9pPr marL="4806818" indent="0">
              <a:buNone/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E80666-FB37-4B36-9149-507F3B0178E3}" type="datetimeFigureOut">
              <a:rPr lang="en-US" smtClean="0"/>
              <a:pPr/>
              <a:t>8/6/2016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E63A33-8271-4DD0-9C48-789913D7C11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5155894"/>
            <a:ext cx="12619038" cy="3988106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0170" tIns="60085" rIns="120170" bIns="60085"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12619038" cy="5155894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0170" tIns="60085" rIns="120170" bIns="60085"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3536415"/>
            <a:ext cx="12619038" cy="304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0170" tIns="60085" rIns="120170" bIns="60085"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2133600"/>
            <a:ext cx="12619038" cy="68072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0170" tIns="60085" rIns="120170" bIns="60085"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175897" y="1524000"/>
            <a:ext cx="5678567" cy="4170408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600"/>
            </a:lvl1pPr>
            <a:lvl2pPr marL="600852" indent="0">
              <a:buNone/>
              <a:defRPr sz="3700"/>
            </a:lvl2pPr>
            <a:lvl3pPr marL="1201704" indent="0">
              <a:buNone/>
              <a:defRPr sz="3200"/>
            </a:lvl3pPr>
            <a:lvl4pPr marL="1802557" indent="0">
              <a:buNone/>
              <a:defRPr sz="2600"/>
            </a:lvl4pPr>
            <a:lvl5pPr marL="2403409" indent="0">
              <a:buNone/>
              <a:defRPr sz="2600"/>
            </a:lvl5pPr>
            <a:lvl6pPr marL="3004261" indent="0">
              <a:buNone/>
              <a:defRPr sz="2600"/>
            </a:lvl6pPr>
            <a:lvl7pPr marL="3605113" indent="0">
              <a:buNone/>
              <a:defRPr sz="2600"/>
            </a:lvl7pPr>
            <a:lvl8pPr marL="4205966" indent="0">
              <a:buNone/>
              <a:defRPr sz="2600"/>
            </a:lvl8pPr>
            <a:lvl9pPr marL="4806818" indent="0">
              <a:buNone/>
              <a:defRPr sz="2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11514" y="1347315"/>
            <a:ext cx="5098006" cy="2884026"/>
          </a:xfrm>
        </p:spPr>
        <p:txBody>
          <a:bodyPr anchor="b"/>
          <a:lstStyle>
            <a:lvl1pPr marL="240341" indent="-240341">
              <a:buFont typeface="Georgia" pitchFamily="18" charset="0"/>
              <a:buChar char="*"/>
              <a:defRPr sz="2100"/>
            </a:lvl1pPr>
            <a:lvl2pPr marL="600852" indent="0">
              <a:buNone/>
              <a:defRPr sz="1600"/>
            </a:lvl2pPr>
            <a:lvl3pPr marL="1201704" indent="0">
              <a:buNone/>
              <a:defRPr sz="1300"/>
            </a:lvl3pPr>
            <a:lvl4pPr marL="1802557" indent="0">
              <a:buNone/>
              <a:defRPr sz="1200"/>
            </a:lvl4pPr>
            <a:lvl5pPr marL="2403409" indent="0">
              <a:buNone/>
              <a:defRPr sz="1200"/>
            </a:lvl5pPr>
            <a:lvl6pPr marL="3004261" indent="0">
              <a:buNone/>
              <a:defRPr sz="1200"/>
            </a:lvl6pPr>
            <a:lvl7pPr marL="3605113" indent="0">
              <a:buNone/>
              <a:defRPr sz="1200"/>
            </a:lvl7pPr>
            <a:lvl8pPr marL="4205966" indent="0">
              <a:buNone/>
              <a:defRPr sz="1200"/>
            </a:lvl8pPr>
            <a:lvl9pPr marL="4806818" indent="0">
              <a:buNone/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E80666-FB37-4B36-9149-507F3B0178E3}" type="datetimeFigureOut">
              <a:rPr lang="en-US" smtClean="0"/>
              <a:pPr/>
              <a:t>8/6/2016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E63A33-8271-4DD0-9C48-789913D7C11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3655" y="5952561"/>
            <a:ext cx="8809504" cy="1524000"/>
          </a:xfrm>
        </p:spPr>
        <p:txBody>
          <a:bodyPr anchor="b">
            <a:noAutofit/>
          </a:bodyPr>
          <a:lstStyle>
            <a:lvl1pPr algn="l">
              <a:defRPr sz="60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gif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l="-3000" t="-4000" r="-3000" b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6807200"/>
            <a:ext cx="12619038" cy="23368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0170" tIns="60085" rIns="120170" bIns="60085"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12619038" cy="68072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0170" tIns="60085" rIns="120170" bIns="60085"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5024405"/>
            <a:ext cx="12619038" cy="304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0170" tIns="60085" rIns="120170" bIns="60085"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2133600"/>
            <a:ext cx="12619038" cy="68072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0170" tIns="60085" rIns="120170" bIns="60085"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474802" y="5829557"/>
            <a:ext cx="8987492" cy="1524000"/>
          </a:xfrm>
          <a:prstGeom prst="rect">
            <a:avLst/>
          </a:prstGeom>
          <a:effectLst/>
        </p:spPr>
        <p:txBody>
          <a:bodyPr vert="horz" lIns="120170" tIns="60085" rIns="120170" bIns="60085" rtlCol="0" anchor="t" anchorCtr="0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77380" y="976346"/>
            <a:ext cx="8833327" cy="4632960"/>
          </a:xfrm>
          <a:prstGeom prst="rect">
            <a:avLst/>
          </a:prstGeom>
        </p:spPr>
        <p:txBody>
          <a:bodyPr vert="horz" lIns="120170" tIns="60085" rIns="120170" bIns="60085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17851" y="8229600"/>
            <a:ext cx="3470235" cy="486834"/>
          </a:xfrm>
          <a:prstGeom prst="rect">
            <a:avLst/>
          </a:prstGeom>
        </p:spPr>
        <p:txBody>
          <a:bodyPr vert="horz" lIns="120170" tIns="60085" rIns="120170" bIns="60085" rtlCol="0" anchor="ctr"/>
          <a:lstStyle>
            <a:lvl1pPr algn="r">
              <a:defRPr sz="14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28E80666-FB37-4B36-9149-507F3B0178E3}" type="datetimeFigureOut">
              <a:rPr lang="en-US" smtClean="0"/>
              <a:pPr/>
              <a:t>8/6/2016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30953" y="8229600"/>
            <a:ext cx="4626982" cy="486834"/>
          </a:xfrm>
          <a:prstGeom prst="rect">
            <a:avLst/>
          </a:prstGeom>
        </p:spPr>
        <p:txBody>
          <a:bodyPr vert="horz" lIns="120170" tIns="60085" rIns="120170" bIns="60085" rtlCol="0" anchor="ctr"/>
          <a:lstStyle>
            <a:lvl1pPr algn="l">
              <a:defRPr sz="14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257932" y="8229600"/>
            <a:ext cx="2523808" cy="486834"/>
          </a:xfrm>
          <a:prstGeom prst="rect">
            <a:avLst/>
          </a:prstGeom>
        </p:spPr>
        <p:txBody>
          <a:bodyPr vert="horz" lIns="120170" tIns="60085" rIns="120170" bIns="60085" rtlCol="0" anchor="ctr"/>
          <a:lstStyle>
            <a:lvl1pPr algn="ctr">
              <a:defRPr sz="16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D7E63A33-8271-4DD0-9C48-789913D7C11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61" r:id="rId1"/>
    <p:sldLayoutId id="2147483962" r:id="rId2"/>
    <p:sldLayoutId id="2147483963" r:id="rId3"/>
    <p:sldLayoutId id="2147483964" r:id="rId4"/>
    <p:sldLayoutId id="2147483965" r:id="rId5"/>
    <p:sldLayoutId id="2147483966" r:id="rId6"/>
    <p:sldLayoutId id="2147483967" r:id="rId7"/>
    <p:sldLayoutId id="2147483968" r:id="rId8"/>
    <p:sldLayoutId id="2147483969" r:id="rId9"/>
    <p:sldLayoutId id="2147483970" r:id="rId10"/>
    <p:sldLayoutId id="2147483971" r:id="rId11"/>
  </p:sldLayoutIdLst>
  <p:transition spd="slow">
    <p:push dir="u"/>
  </p:transition>
  <p:timing>
    <p:tnLst>
      <p:par>
        <p:cTn id="1" dur="indefinite" restart="never" nodeType="tmRoot"/>
      </p:par>
    </p:tnLst>
  </p:timing>
  <p:txStyles>
    <p:titleStyle>
      <a:lvl1pPr marL="420597" indent="-420597" algn="r" defTabSz="1201704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60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00426" indent="-240341" algn="l" defTabSz="1201704" rtl="0" eaLnBrk="1" latinLnBrk="0" hangingPunct="1">
        <a:spcBef>
          <a:spcPct val="20000"/>
        </a:spcBef>
        <a:spcAft>
          <a:spcPts val="394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9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21023" indent="-240341" algn="l" defTabSz="1201704" rtl="0" eaLnBrk="1" latinLnBrk="0" hangingPunct="1">
        <a:spcBef>
          <a:spcPct val="20000"/>
        </a:spcBef>
        <a:spcAft>
          <a:spcPts val="394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081534" indent="-240341" algn="l" defTabSz="1201704" rtl="0" eaLnBrk="1" latinLnBrk="0" hangingPunct="1">
        <a:spcBef>
          <a:spcPct val="20000"/>
        </a:spcBef>
        <a:spcAft>
          <a:spcPts val="394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442045" indent="-240341" algn="l" defTabSz="1201704" rtl="0" eaLnBrk="1" latinLnBrk="0" hangingPunct="1">
        <a:spcBef>
          <a:spcPct val="20000"/>
        </a:spcBef>
        <a:spcAft>
          <a:spcPts val="394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1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826591" indent="-240341" algn="l" defTabSz="1201704" rtl="0" eaLnBrk="1" latinLnBrk="0" hangingPunct="1">
        <a:spcBef>
          <a:spcPct val="20000"/>
        </a:spcBef>
        <a:spcAft>
          <a:spcPts val="394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187102" indent="-240341" algn="l" defTabSz="1201704" rtl="0" eaLnBrk="1" latinLnBrk="0" hangingPunct="1">
        <a:spcBef>
          <a:spcPct val="20000"/>
        </a:spcBef>
        <a:spcAft>
          <a:spcPts val="394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583665" indent="-240341" algn="l" defTabSz="1201704" rtl="0" eaLnBrk="1" latinLnBrk="0" hangingPunct="1">
        <a:spcBef>
          <a:spcPct val="20000"/>
        </a:spcBef>
        <a:spcAft>
          <a:spcPts val="394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004261" indent="-240341" algn="l" defTabSz="1201704" rtl="0" eaLnBrk="1" latinLnBrk="0" hangingPunct="1">
        <a:spcBef>
          <a:spcPct val="20000"/>
        </a:spcBef>
        <a:spcAft>
          <a:spcPts val="394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400824" indent="-240341" algn="l" defTabSz="1201704" rtl="0" eaLnBrk="1" latinLnBrk="0" hangingPunct="1">
        <a:spcBef>
          <a:spcPct val="20000"/>
        </a:spcBef>
        <a:spcAft>
          <a:spcPts val="394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01704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0852" algn="l" defTabSz="1201704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01704" algn="l" defTabSz="1201704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02557" algn="l" defTabSz="1201704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03409" algn="l" defTabSz="1201704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04261" algn="l" defTabSz="1201704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05113" algn="l" defTabSz="1201704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05966" algn="l" defTabSz="1201704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06818" algn="l" defTabSz="1201704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gif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gif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gif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1.jpeg"/><Relationship Id="rId4" Type="http://schemas.openxmlformats.org/officeDocument/2006/relationships/image" Target="../media/image30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4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mailto:utpal96mosiahati@gmail.com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.jpe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7.jpe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0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3.jpe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gif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gif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jpeg"/><Relationship Id="rId4" Type="http://schemas.openxmlformats.org/officeDocument/2006/relationships/image" Target="../media/image5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png"/><Relationship Id="rId4" Type="http://schemas.openxmlformats.org/officeDocument/2006/relationships/image" Target="../media/image8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jpg"/><Relationship Id="rId4" Type="http://schemas.openxmlformats.org/officeDocument/2006/relationships/image" Target="../media/image11.jp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gi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705082" y="635001"/>
            <a:ext cx="11309117" cy="7785128"/>
            <a:chOff x="705083" y="878233"/>
            <a:chExt cx="11080580" cy="7313295"/>
          </a:xfrm>
        </p:grpSpPr>
        <p:grpSp>
          <p:nvGrpSpPr>
            <p:cNvPr id="4" name="Group 8"/>
            <p:cNvGrpSpPr/>
            <p:nvPr/>
          </p:nvGrpSpPr>
          <p:grpSpPr>
            <a:xfrm>
              <a:off x="705083" y="878233"/>
              <a:ext cx="11080580" cy="7313295"/>
              <a:chOff x="1008129" y="1011382"/>
              <a:chExt cx="6708852" cy="4407631"/>
            </a:xfrm>
            <a:solidFill>
              <a:schemeClr val="tx2">
                <a:lumMod val="40000"/>
                <a:lumOff val="60000"/>
              </a:schemeClr>
            </a:solidFill>
          </p:grpSpPr>
          <p:sp>
            <p:nvSpPr>
              <p:cNvPr id="5" name="Cloud 10"/>
              <p:cNvSpPr/>
              <p:nvPr/>
            </p:nvSpPr>
            <p:spPr>
              <a:xfrm>
                <a:off x="1008129" y="1011382"/>
                <a:ext cx="6708852" cy="4407631"/>
              </a:xfrm>
              <a:prstGeom prst="frame">
                <a:avLst>
                  <a:gd name="adj1" fmla="val 8359"/>
                </a:avLst>
              </a:prstGeom>
              <a:ln/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6" name="Rounded Rectangle 11"/>
              <p:cNvSpPr/>
              <p:nvPr/>
            </p:nvSpPr>
            <p:spPr>
              <a:xfrm>
                <a:off x="1800993" y="2510268"/>
                <a:ext cx="5153889" cy="2141938"/>
              </a:xfrm>
              <a:prstGeom prst="frame">
                <a:avLst>
                  <a:gd name="adj1" fmla="val 8395"/>
                </a:avLst>
              </a:prstGeom>
              <a:ln/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wrap="square">
                <a:spAutoFit/>
              </a:bodyPr>
              <a:lstStyle/>
              <a:p>
                <a:pPr marL="656425" indent="-656425" algn="just">
                  <a:defRPr/>
                </a:pPr>
                <a:r>
                  <a:rPr lang="en-US" sz="4000" dirty="0" smtClean="0">
                    <a:ln w="1905"/>
                    <a:latin typeface="NikoshBAN" pitchFamily="2" charset="0"/>
                    <a:cs typeface="NikoshBAN" pitchFamily="2" charset="0"/>
                    <a:sym typeface="Wingdings"/>
                  </a:rPr>
                  <a:t>	</a:t>
                </a:r>
                <a:r>
                  <a:rPr lang="bn-BD" sz="4000" dirty="0" smtClean="0">
                    <a:ln w="1905"/>
                    <a:latin typeface="NikoshBAN" pitchFamily="2" charset="0"/>
                    <a:cs typeface="NikoshBAN" pitchFamily="2" charset="0"/>
                    <a:sym typeface="Wingdings"/>
                  </a:rPr>
                  <a:t>সম্মানিত</a:t>
                </a:r>
                <a:r>
                  <a:rPr lang="en-US" sz="4000" dirty="0" smtClean="0">
                    <a:ln w="1905"/>
                    <a:latin typeface="NikoshBAN" pitchFamily="2" charset="0"/>
                    <a:cs typeface="NikoshBAN" pitchFamily="2" charset="0"/>
                    <a:sym typeface="Wingdings"/>
                  </a:rPr>
                  <a:t> </a:t>
                </a:r>
                <a:r>
                  <a:rPr lang="bn-BD" sz="4000" dirty="0" smtClean="0">
                    <a:ln w="1905"/>
                    <a:latin typeface="NikoshBAN" pitchFamily="2" charset="0"/>
                    <a:cs typeface="NikoshBAN" pitchFamily="2" charset="0"/>
                    <a:sym typeface="Wingdings"/>
                  </a:rPr>
                  <a:t>মডেল </a:t>
                </a:r>
                <a:r>
                  <a:rPr lang="bn-BD" sz="4000" dirty="0">
                    <a:ln w="1905"/>
                    <a:latin typeface="NikoshBAN" pitchFamily="2" charset="0"/>
                    <a:cs typeface="NikoshBAN" pitchFamily="2" charset="0"/>
                    <a:sym typeface="Wingdings"/>
                  </a:rPr>
                  <a:t>কন্টেন্ট ব্যবহারকারী/ </a:t>
                </a:r>
                <a:r>
                  <a:rPr lang="bn-BD" sz="4000" dirty="0" smtClean="0">
                    <a:ln w="1905"/>
                    <a:latin typeface="NikoshBAN" pitchFamily="2" charset="0"/>
                    <a:cs typeface="NikoshBAN" pitchFamily="2" charset="0"/>
                    <a:sym typeface="Wingdings"/>
                  </a:rPr>
                  <a:t>শিক্ষকবৃন্দ</a:t>
                </a:r>
                <a:r>
                  <a:rPr lang="en-US" sz="4000" dirty="0" smtClean="0">
                    <a:ln w="1905"/>
                    <a:latin typeface="NikoshBAN" pitchFamily="2" charset="0"/>
                    <a:cs typeface="NikoshBAN" pitchFamily="2" charset="0"/>
                    <a:sym typeface="Wingdings"/>
                  </a:rPr>
                  <a:t> </a:t>
                </a:r>
                <a:r>
                  <a:rPr lang="bn-BD" sz="4000" dirty="0" smtClean="0">
                    <a:ln w="1905"/>
                    <a:latin typeface="NikoshBAN" pitchFamily="2" charset="0"/>
                    <a:cs typeface="NikoshBAN" pitchFamily="2" charset="0"/>
                    <a:sym typeface="Wingdings"/>
                  </a:rPr>
                  <a:t>এই </a:t>
                </a:r>
                <a:r>
                  <a:rPr lang="bn-BD" sz="4000" dirty="0">
                    <a:ln w="1905"/>
                    <a:latin typeface="NikoshBAN" pitchFamily="2" charset="0"/>
                    <a:cs typeface="NikoshBAN" pitchFamily="2" charset="0"/>
                    <a:sym typeface="Wingdings"/>
                  </a:rPr>
                  <a:t>কন্টেন্টটি পাঠদানের পূর্বে স্লাইড নোটের নির্দেশনাগুলো পড়ে নিলে ভালো হবে</a:t>
                </a:r>
                <a:r>
                  <a:rPr lang="en-US" sz="4000" dirty="0">
                    <a:ln w="1905"/>
                    <a:latin typeface="NikoshBAN" pitchFamily="2" charset="0"/>
                    <a:cs typeface="NikoshBAN" pitchFamily="2" charset="0"/>
                    <a:sym typeface="Wingdings"/>
                  </a:rPr>
                  <a:t>। </a:t>
                </a:r>
                <a:r>
                  <a:rPr lang="en-US" sz="4000" dirty="0" err="1">
                    <a:ln w="1905"/>
                    <a:latin typeface="NikoshBAN" pitchFamily="2" charset="0"/>
                    <a:cs typeface="NikoshBAN" pitchFamily="2" charset="0"/>
                    <a:sym typeface="Wingdings"/>
                  </a:rPr>
                  <a:t>প্রয়োজনে</a:t>
                </a:r>
                <a:r>
                  <a:rPr lang="en-US" sz="4000" dirty="0">
                    <a:ln w="1905"/>
                    <a:latin typeface="NikoshBAN" pitchFamily="2" charset="0"/>
                    <a:cs typeface="NikoshBAN" pitchFamily="2" charset="0"/>
                    <a:sym typeface="Wingdings"/>
                  </a:rPr>
                  <a:t> </a:t>
                </a:r>
                <a:r>
                  <a:rPr lang="en-US" sz="4000" dirty="0" err="1">
                    <a:ln w="1905"/>
                    <a:latin typeface="NikoshBAN" pitchFamily="2" charset="0"/>
                    <a:cs typeface="NikoshBAN" pitchFamily="2" charset="0"/>
                    <a:sym typeface="Wingdings"/>
                  </a:rPr>
                  <a:t>শিক্ষকরা</a:t>
                </a:r>
                <a:r>
                  <a:rPr lang="en-US" sz="4000" dirty="0">
                    <a:ln w="1905"/>
                    <a:latin typeface="NikoshBAN" pitchFamily="2" charset="0"/>
                    <a:cs typeface="NikoshBAN" pitchFamily="2" charset="0"/>
                    <a:sym typeface="Wingdings"/>
                  </a:rPr>
                  <a:t> </a:t>
                </a:r>
                <a:r>
                  <a:rPr lang="en-US" sz="4000" dirty="0" err="1">
                    <a:ln w="1905"/>
                    <a:latin typeface="NikoshBAN" pitchFamily="2" charset="0"/>
                    <a:cs typeface="NikoshBAN" pitchFamily="2" charset="0"/>
                    <a:sym typeface="Wingdings"/>
                  </a:rPr>
                  <a:t>নিজস্ব</a:t>
                </a:r>
                <a:r>
                  <a:rPr lang="en-US" sz="4000" dirty="0">
                    <a:ln w="1905"/>
                    <a:latin typeface="NikoshBAN" pitchFamily="2" charset="0"/>
                    <a:cs typeface="NikoshBAN" pitchFamily="2" charset="0"/>
                    <a:sym typeface="Wingdings"/>
                  </a:rPr>
                  <a:t> </a:t>
                </a:r>
                <a:r>
                  <a:rPr lang="en-US" sz="4000" dirty="0" err="1">
                    <a:ln w="1905"/>
                    <a:latin typeface="NikoshBAN" pitchFamily="2" charset="0"/>
                    <a:cs typeface="NikoshBAN" pitchFamily="2" charset="0"/>
                    <a:sym typeface="Wingdings"/>
                  </a:rPr>
                  <a:t>কৌশল</a:t>
                </a:r>
                <a:r>
                  <a:rPr lang="en-US" sz="4000" dirty="0">
                    <a:ln w="1905"/>
                    <a:latin typeface="NikoshBAN" pitchFamily="2" charset="0"/>
                    <a:cs typeface="NikoshBAN" pitchFamily="2" charset="0"/>
                    <a:sym typeface="Wingdings"/>
                  </a:rPr>
                  <a:t> </a:t>
                </a:r>
                <a:r>
                  <a:rPr lang="en-US" sz="4000" dirty="0" err="1">
                    <a:ln w="1905"/>
                    <a:latin typeface="NikoshBAN" pitchFamily="2" charset="0"/>
                    <a:cs typeface="NikoshBAN" pitchFamily="2" charset="0"/>
                    <a:sym typeface="Wingdings"/>
                  </a:rPr>
                  <a:t>ব্যবহার</a:t>
                </a:r>
                <a:r>
                  <a:rPr lang="en-US" sz="4000" dirty="0">
                    <a:ln w="1905"/>
                    <a:latin typeface="NikoshBAN" pitchFamily="2" charset="0"/>
                    <a:cs typeface="NikoshBAN" pitchFamily="2" charset="0"/>
                    <a:sym typeface="Wingdings"/>
                  </a:rPr>
                  <a:t> </a:t>
                </a:r>
                <a:r>
                  <a:rPr lang="en-US" sz="4000" dirty="0" err="1">
                    <a:ln w="1905"/>
                    <a:latin typeface="NikoshBAN" pitchFamily="2" charset="0"/>
                    <a:cs typeface="NikoshBAN" pitchFamily="2" charset="0"/>
                    <a:sym typeface="Wingdings"/>
                  </a:rPr>
                  <a:t>করতে</a:t>
                </a:r>
                <a:r>
                  <a:rPr lang="en-US" sz="4000" dirty="0">
                    <a:ln w="1905"/>
                    <a:latin typeface="NikoshBAN" pitchFamily="2" charset="0"/>
                    <a:cs typeface="NikoshBAN" pitchFamily="2" charset="0"/>
                    <a:sym typeface="Wingdings"/>
                  </a:rPr>
                  <a:t> </a:t>
                </a:r>
                <a:r>
                  <a:rPr lang="en-US" sz="4000" dirty="0" err="1">
                    <a:ln w="1905"/>
                    <a:latin typeface="NikoshBAN" pitchFamily="2" charset="0"/>
                    <a:cs typeface="NikoshBAN" pitchFamily="2" charset="0"/>
                    <a:sym typeface="Wingdings"/>
                  </a:rPr>
                  <a:t>পারবেন</a:t>
                </a:r>
                <a:r>
                  <a:rPr lang="en-US" sz="4000" dirty="0">
                    <a:ln w="1905"/>
                    <a:latin typeface="NikoshBAN" pitchFamily="2" charset="0"/>
                    <a:cs typeface="NikoshBAN" pitchFamily="2" charset="0"/>
                    <a:sym typeface="Wingdings"/>
                  </a:rPr>
                  <a:t>।</a:t>
                </a:r>
                <a:endParaRPr lang="bn-BD" sz="4000" dirty="0">
                  <a:ln w="1905"/>
                  <a:latin typeface="NikoshBAN" pitchFamily="2" charset="0"/>
                  <a:cs typeface="NikoshBAN" pitchFamily="2" charset="0"/>
                  <a:sym typeface="Wingdings"/>
                </a:endParaRPr>
              </a:p>
            </p:txBody>
          </p:sp>
        </p:grpSp>
        <p:sp>
          <p:nvSpPr>
            <p:cNvPr id="7" name="Rectangle 8"/>
            <p:cNvSpPr>
              <a:spLocks noChangeArrowheads="1"/>
            </p:cNvSpPr>
            <p:nvPr/>
          </p:nvSpPr>
          <p:spPr bwMode="auto">
            <a:xfrm>
              <a:off x="3424882" y="1681353"/>
              <a:ext cx="6446838" cy="158338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105028" tIns="52514" rIns="105028" bIns="52514">
              <a:spAutoFit/>
            </a:bodyPr>
            <a:lstStyle/>
            <a:p>
              <a:pPr marL="656425" indent="-656425" algn="ctr"/>
              <a:r>
                <a:rPr lang="en-US" sz="4800" dirty="0">
                  <a:latin typeface="NikoshBAN" pitchFamily="2" charset="0"/>
                  <a:cs typeface="NikoshBAN" pitchFamily="2" charset="0"/>
                  <a:sym typeface="Wingdings" pitchFamily="2" charset="2"/>
                </a:rPr>
                <a:t>	</a:t>
              </a:r>
              <a:r>
                <a:rPr lang="bn-BD" sz="4800" dirty="0">
                  <a:latin typeface="NikoshBAN" pitchFamily="2" charset="0"/>
                  <a:cs typeface="NikoshBAN" pitchFamily="2" charset="0"/>
                  <a:sym typeface="Wingdings" pitchFamily="2" charset="2"/>
                </a:rPr>
                <a:t>এই স্লাইডটি শিক্ষকবৃন্দ তথা</a:t>
              </a:r>
              <a:r>
                <a:rPr lang="en-US" sz="4800" dirty="0">
                  <a:latin typeface="NikoshBAN" pitchFamily="2" charset="0"/>
                  <a:cs typeface="NikoshBAN" pitchFamily="2" charset="0"/>
                  <a:sym typeface="Wingdings" pitchFamily="2" charset="2"/>
                </a:rPr>
                <a:t> </a:t>
              </a:r>
              <a:r>
                <a:rPr lang="bn-BD" sz="4800" dirty="0">
                  <a:latin typeface="NikoshBAN" pitchFamily="2" charset="0"/>
                  <a:cs typeface="NikoshBAN" pitchFamily="2" charset="0"/>
                  <a:sym typeface="Wingdings" pitchFamily="2" charset="2"/>
                </a:rPr>
                <a:t>কন্টেন্ট ব্যবহারকারীর জন্য</a:t>
              </a:r>
              <a:r>
                <a:rPr lang="en-US" sz="4800" dirty="0">
                  <a:latin typeface="NikoshBAN" pitchFamily="2" charset="0"/>
                  <a:cs typeface="NikoshBAN" pitchFamily="2" charset="0"/>
                  <a:sym typeface="Wingdings" pitchFamily="2" charset="2"/>
                </a:rPr>
                <a:t>।</a:t>
              </a:r>
              <a:endParaRPr lang="bn-BD" sz="4800" dirty="0">
                <a:latin typeface="NikoshBAN" pitchFamily="2" charset="0"/>
                <a:cs typeface="NikoshBAN" pitchFamily="2" charset="0"/>
                <a:sym typeface="Wingdings" pitchFamily="2" charset="2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84945798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kk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5794" y="1727200"/>
            <a:ext cx="5888883" cy="5359400"/>
          </a:xfrm>
          <a:prstGeom prst="round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359945" y="7442201"/>
            <a:ext cx="3996029" cy="973191"/>
          </a:xfrm>
          <a:prstGeom prst="round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lIns="124348" tIns="62174" rIns="124348" bIns="62174" rtlCol="0">
            <a:spAutoFit/>
          </a:bodyPr>
          <a:lstStyle/>
          <a:p>
            <a:pPr algn="ctr"/>
            <a:r>
              <a:rPr lang="en-US" sz="4900" dirty="0" err="1" smtClean="0">
                <a:latin typeface="NikoshBAN" pitchFamily="2" charset="0"/>
                <a:cs typeface="NikoshBAN" pitchFamily="2" charset="0"/>
              </a:rPr>
              <a:t>সূর্যালোক</a:t>
            </a:r>
            <a:endParaRPr lang="en-US" sz="49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25794" y="763820"/>
            <a:ext cx="11409712" cy="779700"/>
          </a:xfrm>
          <a:prstGeom prst="rect">
            <a:avLst/>
          </a:prstGeom>
          <a:noFill/>
        </p:spPr>
        <p:txBody>
          <a:bodyPr wrap="square" lIns="124358" tIns="62179" rIns="124358" bIns="62179" rtlCol="0">
            <a:prstTxWarp prst="textPlain">
              <a:avLst/>
            </a:prstTxWarp>
            <a:spAutoFit/>
          </a:bodyPr>
          <a:lstStyle/>
          <a:p>
            <a:pPr algn="ctr"/>
            <a:r>
              <a:rPr lang="en-US" sz="4400" dirty="0" smtClean="0">
                <a:latin typeface="NikoshBAN" pitchFamily="2" charset="0"/>
                <a:cs typeface="NikoshBAN" pitchFamily="2" charset="0"/>
              </a:rPr>
              <a:t>ফসল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উৎপাদনে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আবহাওয়া 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ও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জলবায়ুর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প্রভাব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বিস্তারকারী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উপাদান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1738" y="1727200"/>
            <a:ext cx="5359400" cy="5359400"/>
          </a:xfrm>
          <a:prstGeom prst="round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7354063" y="7453960"/>
            <a:ext cx="3818511" cy="973191"/>
          </a:xfrm>
          <a:prstGeom prst="round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lIns="124348" tIns="62174" rIns="124348" bIns="62174" rtlCol="0">
            <a:spAutoFit/>
          </a:bodyPr>
          <a:lstStyle/>
          <a:p>
            <a:pPr algn="ctr"/>
            <a:r>
              <a:rPr lang="en-US" sz="4900" dirty="0" err="1" smtClean="0">
                <a:latin typeface="NikoshBAN" pitchFamily="2" charset="0"/>
                <a:cs typeface="NikoshBAN" pitchFamily="2" charset="0"/>
              </a:rPr>
              <a:t>তাপমাত্রা</a:t>
            </a:r>
            <a:endParaRPr lang="en-US" sz="49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kk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0836" y="1625600"/>
            <a:ext cx="5621363" cy="5435600"/>
          </a:xfrm>
          <a:prstGeom prst="round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261547" y="7377760"/>
            <a:ext cx="3996029" cy="973191"/>
          </a:xfrm>
          <a:prstGeom prst="round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lIns="124348" tIns="62174" rIns="124348" bIns="62174" rtlCol="0">
            <a:spAutoFit/>
          </a:bodyPr>
          <a:lstStyle/>
          <a:p>
            <a:pPr algn="ctr"/>
            <a:r>
              <a:rPr lang="en-US" sz="4900" dirty="0" err="1" smtClean="0">
                <a:latin typeface="NikoshBAN" pitchFamily="2" charset="0"/>
                <a:cs typeface="NikoshBAN" pitchFamily="2" charset="0"/>
              </a:rPr>
              <a:t>বৃষ্টিপাত</a:t>
            </a:r>
            <a:endParaRPr lang="en-US" sz="49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50836" y="609601"/>
            <a:ext cx="11539563" cy="779700"/>
          </a:xfrm>
          <a:prstGeom prst="rect">
            <a:avLst/>
          </a:prstGeom>
          <a:noFill/>
        </p:spPr>
        <p:txBody>
          <a:bodyPr wrap="square" lIns="124358" tIns="62179" rIns="124358" bIns="62179" rtlCol="0">
            <a:prstTxWarp prst="textPlain">
              <a:avLst/>
            </a:prstTxWarp>
            <a:spAutoFit/>
          </a:bodyPr>
          <a:lstStyle/>
          <a:p>
            <a:pPr algn="ctr"/>
            <a:r>
              <a:rPr lang="en-US" sz="4400" dirty="0" smtClean="0">
                <a:latin typeface="NikoshBAN" pitchFamily="2" charset="0"/>
                <a:cs typeface="NikoshBAN" pitchFamily="2" charset="0"/>
              </a:rPr>
              <a:t>ফসল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উৎপাদনে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আবহাওয়া 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ও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জলবায়ুর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প্রভাব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বিস্তারকারী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উপাদান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1" name="Picture 10" descr="kk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16636" y="1651000"/>
            <a:ext cx="5773763" cy="5384801"/>
          </a:xfrm>
          <a:prstGeom prst="round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7205147" y="7391401"/>
            <a:ext cx="3996029" cy="973191"/>
          </a:xfrm>
          <a:prstGeom prst="round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lIns="124348" tIns="62174" rIns="124348" bIns="62174" rtlCol="0">
            <a:spAutoFit/>
          </a:bodyPr>
          <a:lstStyle/>
          <a:p>
            <a:pPr algn="ctr"/>
            <a:r>
              <a:rPr lang="en-US" sz="4900" dirty="0" err="1" smtClean="0">
                <a:latin typeface="NikoshBAN" pitchFamily="2" charset="0"/>
                <a:cs typeface="NikoshBAN" pitchFamily="2" charset="0"/>
              </a:rPr>
              <a:t>বায়ুপ্রবাহ</a:t>
            </a:r>
            <a:endParaRPr lang="en-US" sz="49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2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kk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0836" y="1701800"/>
            <a:ext cx="5621363" cy="5384799"/>
          </a:xfrm>
          <a:prstGeom prst="roundRect">
            <a:avLst/>
          </a:prstGeom>
          <a:ln>
            <a:solidFill>
              <a:schemeClr val="accent1"/>
            </a:solidFill>
          </a:ln>
        </p:spPr>
      </p:pic>
      <p:sp>
        <p:nvSpPr>
          <p:cNvPr id="5" name="TextBox 4"/>
          <p:cNvSpPr txBox="1"/>
          <p:nvPr/>
        </p:nvSpPr>
        <p:spPr>
          <a:xfrm>
            <a:off x="508000" y="7403160"/>
            <a:ext cx="5715000" cy="888061"/>
          </a:xfrm>
          <a:prstGeom prst="round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lIns="124348" tIns="62174" rIns="124348" bIns="62174" rtlCol="0">
            <a:spAutoFit/>
          </a:bodyPr>
          <a:lstStyle/>
          <a:p>
            <a:pPr algn="ctr"/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বাতাসে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জলীয়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বাষ্পের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পরিমাণ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50836" y="609601"/>
            <a:ext cx="11610684" cy="779700"/>
          </a:xfrm>
          <a:prstGeom prst="rect">
            <a:avLst/>
          </a:prstGeom>
          <a:noFill/>
        </p:spPr>
        <p:txBody>
          <a:bodyPr wrap="square" lIns="124358" tIns="62179" rIns="124358" bIns="62179" rtlCol="0">
            <a:prstTxWarp prst="textPlain">
              <a:avLst/>
            </a:prstTxWarp>
            <a:spAutoFit/>
          </a:bodyPr>
          <a:lstStyle/>
          <a:p>
            <a:pPr algn="ctr"/>
            <a:r>
              <a:rPr lang="en-US" sz="4400" dirty="0" smtClean="0">
                <a:latin typeface="NikoshBAN" pitchFamily="2" charset="0"/>
                <a:cs typeface="NikoshBAN" pitchFamily="2" charset="0"/>
              </a:rPr>
              <a:t>ফসল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উৎপাদনে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আবহাওয়া ও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জলবায়ুর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প্রভাব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বিস্তারকারী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উপাদান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7" name="Picture 6" descr="kk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51600" y="1651000"/>
            <a:ext cx="5410200" cy="5384801"/>
          </a:xfrm>
          <a:prstGeom prst="roundRect">
            <a:avLst/>
          </a:prstGeom>
          <a:ln>
            <a:solidFill>
              <a:schemeClr val="bg1"/>
            </a:solidFill>
          </a:ln>
        </p:spPr>
      </p:pic>
      <p:sp>
        <p:nvSpPr>
          <p:cNvPr id="8" name="TextBox 7"/>
          <p:cNvSpPr txBox="1"/>
          <p:nvPr/>
        </p:nvSpPr>
        <p:spPr>
          <a:xfrm>
            <a:off x="7205147" y="7391401"/>
            <a:ext cx="3996029" cy="973191"/>
          </a:xfrm>
          <a:prstGeom prst="round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lIns="124348" tIns="62174" rIns="124348" bIns="62174" rtlCol="0">
            <a:spAutoFit/>
          </a:bodyPr>
          <a:lstStyle/>
          <a:p>
            <a:pPr algn="ctr"/>
            <a:r>
              <a:rPr lang="en-US" sz="4900" dirty="0" err="1" smtClean="0">
                <a:latin typeface="NikoshBAN" pitchFamily="2" charset="0"/>
                <a:cs typeface="NikoshBAN" pitchFamily="2" charset="0"/>
              </a:rPr>
              <a:t>শিশির</a:t>
            </a:r>
            <a:r>
              <a:rPr lang="en-US" sz="4900" dirty="0" smtClean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4900" dirty="0" err="1" smtClean="0">
                <a:latin typeface="NikoshBAN" pitchFamily="2" charset="0"/>
                <a:cs typeface="NikoshBAN" pitchFamily="2" charset="0"/>
              </a:rPr>
              <a:t>কুয়াশা</a:t>
            </a:r>
            <a:endParaRPr lang="en-US" sz="49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8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giphy.gif"/>
          <p:cNvPicPr>
            <a:picLocks noGrp="1" noChangeAspect="1"/>
          </p:cNvPicPr>
          <p:nvPr>
            <p:ph sz="quarter" idx="4294967295"/>
          </p:nvPr>
        </p:nvPicPr>
        <p:blipFill>
          <a:blip r:embed="rId2"/>
          <a:stretch>
            <a:fillRect/>
          </a:stretch>
        </p:blipFill>
        <p:spPr>
          <a:xfrm>
            <a:off x="808038" y="609600"/>
            <a:ext cx="11129962" cy="7035800"/>
          </a:xfrm>
        </p:spPr>
      </p:pic>
      <p:sp>
        <p:nvSpPr>
          <p:cNvPr id="5" name="TextBox 4"/>
          <p:cNvSpPr txBox="1"/>
          <p:nvPr/>
        </p:nvSpPr>
        <p:spPr>
          <a:xfrm>
            <a:off x="3987800" y="7772400"/>
            <a:ext cx="4445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err="1" smtClean="0">
                <a:latin typeface="NikoshBAN" pitchFamily="2" charset="0"/>
                <a:cs typeface="NikoshBAN" pitchFamily="2" charset="0"/>
              </a:rPr>
              <a:t>সূর্যালোক</a:t>
            </a:r>
            <a:endParaRPr lang="en-US" sz="4400" b="1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সালোকসংশ্লেষণ.svg.png"/>
          <p:cNvPicPr>
            <a:picLocks noGrp="1" noChangeAspect="1"/>
          </p:cNvPicPr>
          <p:nvPr>
            <p:ph sz="quarter" idx="13"/>
          </p:nvPr>
        </p:nvPicPr>
        <p:blipFill>
          <a:blip r:embed="rId2"/>
          <a:stretch>
            <a:fillRect/>
          </a:stretch>
        </p:blipFill>
        <p:spPr>
          <a:xfrm>
            <a:off x="558800" y="551654"/>
            <a:ext cx="5207000" cy="8008145"/>
          </a:xfrm>
          <a:ln>
            <a:solidFill>
              <a:schemeClr val="accent1"/>
            </a:solidFill>
          </a:ln>
        </p:spPr>
      </p:pic>
      <p:sp>
        <p:nvSpPr>
          <p:cNvPr id="3" name="TextBox 2"/>
          <p:cNvSpPr txBox="1"/>
          <p:nvPr/>
        </p:nvSpPr>
        <p:spPr>
          <a:xfrm>
            <a:off x="2667000" y="2311400"/>
            <a:ext cx="2260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 err="1" smtClean="0">
                <a:latin typeface="NikoshBAN" pitchFamily="2" charset="0"/>
                <a:cs typeface="NikoshBAN" pitchFamily="2" charset="0"/>
              </a:rPr>
              <a:t>সূর্যালোক</a:t>
            </a:r>
            <a:endParaRPr lang="en-US" sz="48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578600" y="3530600"/>
            <a:ext cx="4826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latin typeface="NikoshBAN" pitchFamily="2" charset="0"/>
                <a:cs typeface="NikoshBAN" pitchFamily="2" charset="0"/>
              </a:rPr>
              <a:t>ক)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আলো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পছন্দকারী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উদ্ভিদ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604000" y="4546600"/>
            <a:ext cx="45466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latin typeface="NikoshBAN" pitchFamily="2" charset="0"/>
                <a:cs typeface="NikoshBAN" pitchFamily="2" charset="0"/>
              </a:rPr>
              <a:t>খ)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ছায়া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পছন্দকারী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উদ্ভিদ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045200" y="2032000"/>
            <a:ext cx="6019800" cy="1261884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800" dirty="0" err="1" smtClean="0">
                <a:latin typeface="NikoshBAN" pitchFamily="2" charset="0"/>
                <a:cs typeface="NikoshBAN" pitchFamily="2" charset="0"/>
              </a:rPr>
              <a:t>সূর্যালোকের</a:t>
            </a:r>
            <a:r>
              <a:rPr lang="en-US" sz="3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800" dirty="0" err="1" smtClean="0">
                <a:latin typeface="NikoshBAN" pitchFamily="2" charset="0"/>
                <a:cs typeface="NikoshBAN" pitchFamily="2" charset="0"/>
              </a:rPr>
              <a:t>প্রয়োজন</a:t>
            </a:r>
            <a:r>
              <a:rPr lang="en-US" sz="3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800" dirty="0" err="1" smtClean="0">
                <a:latin typeface="NikoshBAN" pitchFamily="2" charset="0"/>
                <a:cs typeface="NikoshBAN" pitchFamily="2" charset="0"/>
              </a:rPr>
              <a:t>অনুসারে</a:t>
            </a:r>
            <a:r>
              <a:rPr lang="en-US" sz="3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800" dirty="0" err="1" smtClean="0">
                <a:latin typeface="NikoshBAN" pitchFamily="2" charset="0"/>
                <a:cs typeface="NikoshBAN" pitchFamily="2" charset="0"/>
              </a:rPr>
              <a:t>উদ্ভিদকে</a:t>
            </a:r>
            <a:r>
              <a:rPr lang="en-US" sz="3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800" dirty="0" err="1" smtClean="0">
                <a:latin typeface="NikoshBAN" pitchFamily="2" charset="0"/>
                <a:cs typeface="NikoshBAN" pitchFamily="2" charset="0"/>
              </a:rPr>
              <a:t>প্রধানত</a:t>
            </a:r>
            <a:r>
              <a:rPr lang="en-US" sz="3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800" dirty="0" err="1" smtClean="0">
                <a:latin typeface="NikoshBAN" pitchFamily="2" charset="0"/>
                <a:cs typeface="NikoshBAN" pitchFamily="2" charset="0"/>
              </a:rPr>
              <a:t>দুই</a:t>
            </a:r>
            <a:r>
              <a:rPr lang="en-US" sz="3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800" dirty="0" err="1" smtClean="0">
                <a:latin typeface="NikoshBAN" pitchFamily="2" charset="0"/>
                <a:cs typeface="NikoshBAN" pitchFamily="2" charset="0"/>
              </a:rPr>
              <a:t>ভাগ</a:t>
            </a:r>
            <a:r>
              <a:rPr lang="en-US" sz="3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800" dirty="0" err="1" smtClean="0">
                <a:latin typeface="NikoshBAN" pitchFamily="2" charset="0"/>
                <a:cs typeface="NikoshBAN" pitchFamily="2" charset="0"/>
              </a:rPr>
              <a:t>করা</a:t>
            </a:r>
            <a:r>
              <a:rPr lang="en-US" sz="3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800" dirty="0" err="1" smtClean="0"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3800" dirty="0" smtClean="0">
                <a:latin typeface="NikoshBAN" pitchFamily="2" charset="0"/>
                <a:cs typeface="NikoshBAN" pitchFamily="2" charset="0"/>
              </a:rPr>
              <a:t>; </a:t>
            </a:r>
            <a:r>
              <a:rPr lang="en-US" sz="3800" dirty="0" err="1" smtClean="0">
                <a:latin typeface="NikoshBAN" pitchFamily="2" charset="0"/>
                <a:cs typeface="NikoshBAN" pitchFamily="2" charset="0"/>
              </a:rPr>
              <a:t>যথা</a:t>
            </a:r>
            <a:r>
              <a:rPr lang="en-US" sz="3800" dirty="0" smtClean="0">
                <a:latin typeface="NikoshBAN" pitchFamily="2" charset="0"/>
                <a:cs typeface="NikoshBAN" pitchFamily="2" charset="0"/>
              </a:rPr>
              <a:t>- </a:t>
            </a:r>
            <a:endParaRPr lang="en-US" sz="3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045200" y="6273800"/>
            <a:ext cx="5994400" cy="1323439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ভুট্টা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আখ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পূর্ণ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সূর্যালোকে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ভালো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জন্মে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আবার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চা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কফি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ছায়া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পছন্দ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6" presetClass="path" presetSubtype="0" accel="50000" decel="5000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82897E-6 -2.77778E-7 L 0.44518 -0.13681 " pathEditMode="relative" rAng="0" ptsTypes="AA">
                                      <p:cBhvr>
                                        <p:cTn id="13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300" y="-68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1"/>
      <p:bldP spid="3" grpId="2"/>
      <p:bldP spid="6" grpId="0"/>
      <p:bldP spid="7" grpId="0"/>
      <p:bldP spid="9" grpId="0" animBg="1"/>
      <p:bldP spid="10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clima gif.gif"/>
          <p:cNvPicPr>
            <a:picLocks noGrp="1" noChangeAspect="1"/>
          </p:cNvPicPr>
          <p:nvPr>
            <p:ph sz="quarter" idx="13"/>
          </p:nvPr>
        </p:nvPicPr>
        <p:blipFill>
          <a:blip r:embed="rId3"/>
          <a:stretch>
            <a:fillRect/>
          </a:stretch>
        </p:blipFill>
        <p:spPr>
          <a:xfrm>
            <a:off x="508001" y="533400"/>
            <a:ext cx="11607800" cy="6527800"/>
          </a:xfrm>
        </p:spPr>
      </p:pic>
      <p:sp>
        <p:nvSpPr>
          <p:cNvPr id="12" name="Sun 11"/>
          <p:cNvSpPr/>
          <p:nvPr/>
        </p:nvSpPr>
        <p:spPr>
          <a:xfrm>
            <a:off x="558800" y="3073400"/>
            <a:ext cx="1244600" cy="1295400"/>
          </a:xfrm>
          <a:prstGeom prst="sun">
            <a:avLst/>
          </a:prstGeom>
          <a:solidFill>
            <a:srgbClr val="FFFF00"/>
          </a:solidFill>
          <a:ln>
            <a:solidFill>
              <a:srgbClr val="FFC000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838200" y="7213600"/>
            <a:ext cx="10922000" cy="144655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দৈনিক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আলোর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সংস্পর্শে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আসার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সময়ের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দৈর্ঘ্য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ফসলের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ফুল-ফল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উৎপাদনে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প্রভাব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বিস্তার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27" name="Straight Arrow Connector 26"/>
          <p:cNvCxnSpPr/>
          <p:nvPr/>
        </p:nvCxnSpPr>
        <p:spPr>
          <a:xfrm>
            <a:off x="939800" y="4648200"/>
            <a:ext cx="10896600" cy="50800"/>
          </a:xfrm>
          <a:prstGeom prst="straightConnector1">
            <a:avLst/>
          </a:prstGeom>
          <a:ln w="76200" cap="flat">
            <a:solidFill>
              <a:schemeClr val="bg1"/>
            </a:solidFill>
            <a:headEnd type="oval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4" presetClass="path" presetSubtype="0" repeatCount="indefinite" accel="50000" decel="50000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-1.36821E-6 -4.44444E-6 L 0.21969 -0.18177 C 0.26559 -0.22239 0.33463 -0.24392 0.40694 -0.24392 C 0.48919 -0.24392 0.55496 -0.22239 0.60073 -0.18177 L 0.82118 -4.44444E-6 " pathEditMode="relative" rAng="0" ptsTypes="FffFF">
                                      <p:cBhvr>
                                        <p:cTn id="6" dur="3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1100" y="-12200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18" presetClass="entr" presetSubtype="6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9" dur="3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ounded Rectangle 10"/>
          <p:cNvSpPr/>
          <p:nvPr/>
        </p:nvSpPr>
        <p:spPr>
          <a:xfrm>
            <a:off x="558800" y="533400"/>
            <a:ext cx="11607800" cy="8128000"/>
          </a:xfrm>
          <a:prstGeom prst="roundRect">
            <a:avLst/>
          </a:prstGeom>
          <a:blipFill>
            <a:blip r:embed="rId2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2641600" y="889001"/>
            <a:ext cx="7594600" cy="2860358"/>
          </a:xfrm>
          <a:prstGeom prst="wedgeRoundRectCallout">
            <a:avLst>
              <a:gd name="adj1" fmla="val 1241"/>
              <a:gd name="adj2" fmla="val 70492"/>
              <a:gd name="adj3" fmla="val 16667"/>
            </a:avLst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5400" dirty="0" err="1" smtClean="0">
                <a:latin typeface="NikoshBAN" pitchFamily="2" charset="0"/>
                <a:cs typeface="NikoshBAN" pitchFamily="2" charset="0"/>
              </a:rPr>
              <a:t>দিনের</a:t>
            </a:r>
            <a:r>
              <a:rPr lang="en-US" sz="5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 smtClean="0">
                <a:latin typeface="NikoshBAN" pitchFamily="2" charset="0"/>
                <a:cs typeface="NikoshBAN" pitchFamily="2" charset="0"/>
              </a:rPr>
              <a:t>দৈর্ঘ্যের</a:t>
            </a:r>
            <a:r>
              <a:rPr lang="en-US" sz="5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 smtClean="0">
                <a:latin typeface="NikoshBAN" pitchFamily="2" charset="0"/>
                <a:cs typeface="NikoshBAN" pitchFamily="2" charset="0"/>
              </a:rPr>
              <a:t>উপর</a:t>
            </a:r>
            <a:r>
              <a:rPr lang="en-US" sz="5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 smtClean="0">
                <a:latin typeface="NikoshBAN" pitchFamily="2" charset="0"/>
                <a:cs typeface="NikoshBAN" pitchFamily="2" charset="0"/>
              </a:rPr>
              <a:t>সংবেদনশীলতার</a:t>
            </a:r>
            <a:r>
              <a:rPr lang="en-US" sz="5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 smtClean="0">
                <a:latin typeface="NikoshBAN" pitchFamily="2" charset="0"/>
                <a:cs typeface="NikoshBAN" pitchFamily="2" charset="0"/>
              </a:rPr>
              <a:t>ভিত্তিতে</a:t>
            </a:r>
            <a:r>
              <a:rPr lang="en-US" sz="5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 smtClean="0">
                <a:latin typeface="NikoshBAN" pitchFamily="2" charset="0"/>
                <a:cs typeface="NikoshBAN" pitchFamily="2" charset="0"/>
              </a:rPr>
              <a:t>উদ্ভিদকে</a:t>
            </a:r>
            <a:r>
              <a:rPr lang="en-US" sz="5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 smtClean="0">
                <a:latin typeface="NikoshBAN" pitchFamily="2" charset="0"/>
                <a:cs typeface="NikoshBAN" pitchFamily="2" charset="0"/>
              </a:rPr>
              <a:t>তিন</a:t>
            </a:r>
            <a:r>
              <a:rPr lang="en-US" sz="5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 smtClean="0">
                <a:latin typeface="NikoshBAN" pitchFamily="2" charset="0"/>
                <a:cs typeface="NikoshBAN" pitchFamily="2" charset="0"/>
              </a:rPr>
              <a:t>ভাগে</a:t>
            </a:r>
            <a:r>
              <a:rPr lang="en-US" sz="5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 smtClean="0">
                <a:latin typeface="NikoshBAN" pitchFamily="2" charset="0"/>
                <a:cs typeface="NikoshBAN" pitchFamily="2" charset="0"/>
              </a:rPr>
              <a:t>ভাগ</a:t>
            </a:r>
            <a:r>
              <a:rPr lang="en-US" sz="5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 smtClean="0">
                <a:latin typeface="NikoshBAN" pitchFamily="2" charset="0"/>
                <a:cs typeface="NikoshBAN" pitchFamily="2" charset="0"/>
              </a:rPr>
              <a:t>করা</a:t>
            </a:r>
            <a:r>
              <a:rPr lang="en-US" sz="5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 smtClean="0"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5400" dirty="0" smtClean="0">
                <a:latin typeface="NikoshBAN" pitchFamily="2" charset="0"/>
                <a:cs typeface="NikoshBAN" pitchFamily="2" charset="0"/>
              </a:rPr>
              <a:t>।</a:t>
            </a:r>
          </a:p>
        </p:txBody>
      </p:sp>
      <p:sp>
        <p:nvSpPr>
          <p:cNvPr id="8" name="Rounded Rectangle 7"/>
          <p:cNvSpPr/>
          <p:nvPr/>
        </p:nvSpPr>
        <p:spPr>
          <a:xfrm>
            <a:off x="2514601" y="4378236"/>
            <a:ext cx="7848600" cy="919401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4800" dirty="0" smtClean="0">
                <a:latin typeface="NikoshBAN" pitchFamily="2" charset="0"/>
                <a:cs typeface="NikoshBAN" pitchFamily="2" charset="0"/>
              </a:rPr>
              <a:t>ক) </a:t>
            </a: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দীর্ঘ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দিবা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উদ্ভিদ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বা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বড়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দিনের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উদ্ভিদ</a:t>
            </a:r>
            <a:endParaRPr lang="en-US" sz="4800" dirty="0" smtClean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2463800" y="5629702"/>
            <a:ext cx="7924799" cy="919401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4800" dirty="0" smtClean="0">
                <a:latin typeface="NikoshBAN" pitchFamily="2" charset="0"/>
                <a:cs typeface="NikoshBAN" pitchFamily="2" charset="0"/>
              </a:rPr>
              <a:t>খ) </a:t>
            </a: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স্বল্প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দিবা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উদ্ভিদ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বা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ছোট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দিনের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উদ্ভিদ</a:t>
            </a:r>
            <a:endParaRPr lang="en-US" sz="4800" dirty="0" smtClean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2438400" y="6881168"/>
            <a:ext cx="7899400" cy="919401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4800" dirty="0" smtClean="0">
                <a:latin typeface="NikoshBAN" pitchFamily="2" charset="0"/>
                <a:cs typeface="NikoshBAN" pitchFamily="2" charset="0"/>
              </a:rPr>
              <a:t>গ) </a:t>
            </a: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দিবা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নিরপেক্ষ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উদ্ভিদ</a:t>
            </a:r>
            <a:endParaRPr lang="en-US" sz="48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8" grpId="0" animBg="1"/>
      <p:bldP spid="9" grpId="0" animBg="1"/>
      <p:bldP spid="10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09602" y="7797799"/>
            <a:ext cx="6125106" cy="851157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/>
          <a:lstStyle/>
          <a:p>
            <a:pPr algn="ctr">
              <a:buNone/>
            </a:pP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পাট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Content Placeholder 3" descr="pabna-bina-narani_0.jpg"/>
          <p:cNvPicPr>
            <a:picLocks noGrp="1" noChangeAspect="1"/>
          </p:cNvPicPr>
          <p:nvPr>
            <p:ph sz="quarter" idx="13"/>
          </p:nvPr>
        </p:nvPicPr>
        <p:blipFill>
          <a:blip r:embed="rId2"/>
          <a:stretch>
            <a:fillRect/>
          </a:stretch>
        </p:blipFill>
        <p:spPr>
          <a:xfrm>
            <a:off x="609600" y="533400"/>
            <a:ext cx="7636961" cy="7112000"/>
          </a:xfrm>
          <a:prstGeom prst="roundRect">
            <a:avLst/>
          </a:prstGeom>
          <a:ln w="57150">
            <a:solidFill>
              <a:schemeClr val="accent1"/>
            </a:solidFill>
          </a:ln>
        </p:spPr>
      </p:pic>
      <p:pic>
        <p:nvPicPr>
          <p:cNvPr id="5" name="Content Placeholder 3" descr="pabna-bina-narani_0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1" y="508000"/>
            <a:ext cx="7696199" cy="7112000"/>
          </a:xfrm>
          <a:prstGeom prst="roundRect">
            <a:avLst/>
          </a:prstGeom>
          <a:ln w="57150">
            <a:solidFill>
              <a:schemeClr val="accent1"/>
            </a:solidFill>
          </a:ln>
        </p:spPr>
      </p:pic>
      <p:sp>
        <p:nvSpPr>
          <p:cNvPr id="6" name="Title 1"/>
          <p:cNvSpPr txBox="1">
            <a:spLocks/>
          </p:cNvSpPr>
          <p:nvPr/>
        </p:nvSpPr>
        <p:spPr>
          <a:xfrm>
            <a:off x="1509602" y="7797799"/>
            <a:ext cx="6125106" cy="851157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vert="horz" lIns="120170" tIns="60085" rIns="120170" bIns="60085" rtlCol="0" anchor="t" anchorCtr="0">
            <a:noAutofit/>
          </a:bodyPr>
          <a:lstStyle/>
          <a:p>
            <a:pPr marL="420597" marR="0" lvl="0" indent="-420597" algn="ctr" defTabSz="1201704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>
                <a:schemeClr val="accent6">
                  <a:lumMod val="75000"/>
                </a:schemeClr>
              </a:buClr>
              <a:buSzPct val="128000"/>
              <a:buFont typeface="Georgia" pitchFamily="18" charset="0"/>
              <a:buNone/>
              <a:tabLst/>
              <a:defRPr/>
            </a:pPr>
            <a:r>
              <a:rPr lang="en-US" sz="6000" b="1" dirty="0" err="1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  <a:latin typeface="NikoshBAN" pitchFamily="2" charset="0"/>
                <a:ea typeface="+mj-ea"/>
                <a:cs typeface="NikoshBAN" pitchFamily="2" charset="0"/>
              </a:rPr>
              <a:t>চালকুমড়া</a:t>
            </a:r>
            <a:endParaRPr kumimoji="0" lang="en-US" sz="6000" b="1" i="0" u="none" strike="noStrike" kern="1200" cap="none" spc="0" normalizeH="0" baseline="0" noProof="0" dirty="0">
              <a:ln>
                <a:noFill/>
              </a:ln>
              <a:gradFill>
                <a:gsLst>
                  <a:gs pos="0">
                    <a:schemeClr val="tx1"/>
                  </a:gs>
                  <a:gs pos="40000">
                    <a:schemeClr val="tx1">
                      <a:lumMod val="75000"/>
                      <a:lumOff val="25000"/>
                    </a:schemeClr>
                  </a:gs>
                  <a:gs pos="100000">
                    <a:schemeClr val="tx2">
                      <a:alpha val="65000"/>
                    </a:schemeClr>
                  </a:gs>
                </a:gsLst>
                <a:lin ang="5400000" scaled="0"/>
              </a:gradFill>
              <a:effectLst>
                <a:reflection blurRad="6350" stA="55000" endA="300" endPos="45500" dir="5400000" sy="-100000" algn="bl" rotWithShape="0"/>
              </a:effectLst>
              <a:uLnTx/>
              <a:uFillTx/>
              <a:latin typeface="NikoshBAN" pitchFamily="2" charset="0"/>
              <a:ea typeface="+mj-ea"/>
              <a:cs typeface="NikoshBAN" pitchFamily="2" charset="0"/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8356600" y="1320800"/>
            <a:ext cx="3784600" cy="6604000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400" b="1" dirty="0" err="1" smtClean="0">
                <a:latin typeface="NikoshBAN" pitchFamily="2" charset="0"/>
                <a:cs typeface="NikoshBAN" pitchFamily="2" charset="0"/>
              </a:rPr>
              <a:t>দীর্ঘ</a:t>
            </a:r>
            <a:r>
              <a:rPr lang="en-US" sz="4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latin typeface="NikoshBAN" pitchFamily="2" charset="0"/>
                <a:cs typeface="NikoshBAN" pitchFamily="2" charset="0"/>
              </a:rPr>
              <a:t>দিবা</a:t>
            </a:r>
            <a:r>
              <a:rPr lang="en-US" sz="4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latin typeface="NikoshBAN" pitchFamily="2" charset="0"/>
                <a:cs typeface="NikoshBAN" pitchFamily="2" charset="0"/>
              </a:rPr>
              <a:t>উদ্ভিদ</a:t>
            </a:r>
            <a:r>
              <a:rPr lang="en-US" sz="4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latin typeface="NikoshBAN" pitchFamily="2" charset="0"/>
                <a:cs typeface="NikoshBAN" pitchFamily="2" charset="0"/>
              </a:rPr>
              <a:t>বা</a:t>
            </a:r>
            <a:r>
              <a:rPr lang="en-US" sz="4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u="sng" dirty="0" err="1" smtClean="0">
                <a:latin typeface="NikoshBAN" pitchFamily="2" charset="0"/>
                <a:cs typeface="NikoshBAN" pitchFamily="2" charset="0"/>
              </a:rPr>
              <a:t>বড়</a:t>
            </a:r>
            <a:r>
              <a:rPr lang="en-US" sz="4400" b="1" u="sng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u="sng" dirty="0" err="1" smtClean="0">
                <a:latin typeface="NikoshBAN" pitchFamily="2" charset="0"/>
                <a:cs typeface="NikoshBAN" pitchFamily="2" charset="0"/>
              </a:rPr>
              <a:t>দিনের</a:t>
            </a:r>
            <a:r>
              <a:rPr lang="en-US" sz="4400" b="1" u="sng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u="sng" dirty="0" err="1" smtClean="0">
                <a:latin typeface="NikoshBAN" pitchFamily="2" charset="0"/>
                <a:cs typeface="NikoshBAN" pitchFamily="2" charset="0"/>
              </a:rPr>
              <a:t>উদ্ভিদ</a:t>
            </a:r>
            <a:endParaRPr lang="en-US" sz="4400" b="1" u="sng" dirty="0" smtClean="0">
              <a:latin typeface="NikoshBAN" pitchFamily="2" charset="0"/>
              <a:cs typeface="NikoshBAN" pitchFamily="2" charset="0"/>
            </a:endParaRPr>
          </a:p>
          <a:p>
            <a:pPr algn="ctr"/>
            <a:endParaRPr lang="en-US" b="1" dirty="0" smtClean="0"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এসব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উদ্ভিদের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ফুল-ফল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উৎপাদনের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জন্য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দিনের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দৈর্ঘ্য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১২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ঘন্টার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বেশি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প্রয়োজন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2" name="Content Placeholder 3" descr="pabna-bina-narani_0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4201" y="508001"/>
            <a:ext cx="7696199" cy="7086600"/>
          </a:xfrm>
          <a:prstGeom prst="roundRect">
            <a:avLst/>
          </a:prstGeom>
          <a:ln w="57150">
            <a:solidFill>
              <a:schemeClr val="accent1"/>
            </a:solidFill>
          </a:ln>
        </p:spPr>
      </p:pic>
      <p:sp>
        <p:nvSpPr>
          <p:cNvPr id="13" name="Title 1"/>
          <p:cNvSpPr txBox="1">
            <a:spLocks/>
          </p:cNvSpPr>
          <p:nvPr/>
        </p:nvSpPr>
        <p:spPr>
          <a:xfrm>
            <a:off x="1509602" y="7823199"/>
            <a:ext cx="6125106" cy="851157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vert="horz" lIns="120170" tIns="60085" rIns="120170" bIns="60085" rtlCol="0" anchor="t" anchorCtr="0">
            <a:noAutofit/>
          </a:bodyPr>
          <a:lstStyle/>
          <a:p>
            <a:pPr marL="420597" marR="0" lvl="0" indent="-420597" algn="ctr" defTabSz="1201704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>
                <a:schemeClr val="accent6">
                  <a:lumMod val="75000"/>
                </a:schemeClr>
              </a:buClr>
              <a:buSzPct val="128000"/>
              <a:buFont typeface="Georgia" pitchFamily="18" charset="0"/>
              <a:buNone/>
              <a:tabLst/>
              <a:defRPr/>
            </a:pPr>
            <a:r>
              <a:rPr lang="en-US" sz="5400" b="1" dirty="0" err="1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  <a:latin typeface="NikoshBAN" pitchFamily="2" charset="0"/>
                <a:ea typeface="+mj-ea"/>
                <a:cs typeface="NikoshBAN" pitchFamily="2" charset="0"/>
              </a:rPr>
              <a:t>চিচিঙ্গা</a:t>
            </a:r>
            <a:endParaRPr kumimoji="0" lang="en-US" sz="5400" b="1" i="0" u="none" strike="noStrike" kern="1200" cap="none" spc="0" normalizeH="0" baseline="0" noProof="0" dirty="0">
              <a:ln>
                <a:noFill/>
              </a:ln>
              <a:gradFill>
                <a:gsLst>
                  <a:gs pos="0">
                    <a:schemeClr val="tx1"/>
                  </a:gs>
                  <a:gs pos="40000">
                    <a:schemeClr val="tx1">
                      <a:lumMod val="75000"/>
                      <a:lumOff val="25000"/>
                    </a:schemeClr>
                  </a:gs>
                  <a:gs pos="100000">
                    <a:schemeClr val="tx2">
                      <a:alpha val="65000"/>
                    </a:schemeClr>
                  </a:gs>
                </a:gsLst>
                <a:lin ang="5400000" scaled="0"/>
              </a:gradFill>
              <a:effectLst>
                <a:reflection blurRad="6350" stA="55000" endA="300" endPos="45500" dir="5400000" sy="-100000" algn="bl" rotWithShape="0"/>
              </a:effectLst>
              <a:uLnTx/>
              <a:uFillTx/>
              <a:latin typeface="NikoshBAN" pitchFamily="2" charset="0"/>
              <a:ea typeface="+mj-ea"/>
              <a:cs typeface="NikoshBAN" pitchFamily="2" charset="0"/>
            </a:endParaRPr>
          </a:p>
        </p:txBody>
      </p:sp>
      <p:pic>
        <p:nvPicPr>
          <p:cNvPr id="14" name="Content Placeholder 3" descr="pabna-bina-narani_0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33400" y="508000"/>
            <a:ext cx="7747000" cy="7188201"/>
          </a:xfrm>
          <a:prstGeom prst="roundRect">
            <a:avLst/>
          </a:prstGeom>
          <a:ln w="57150">
            <a:solidFill>
              <a:schemeClr val="accent1"/>
            </a:solidFill>
          </a:ln>
        </p:spPr>
      </p:pic>
      <p:sp>
        <p:nvSpPr>
          <p:cNvPr id="15" name="Title 1"/>
          <p:cNvSpPr txBox="1">
            <a:spLocks/>
          </p:cNvSpPr>
          <p:nvPr/>
        </p:nvSpPr>
        <p:spPr>
          <a:xfrm>
            <a:off x="1535002" y="7823199"/>
            <a:ext cx="6125106" cy="851157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vert="horz" lIns="120170" tIns="60085" rIns="120170" bIns="60085" rtlCol="0" anchor="t" anchorCtr="0">
            <a:noAutofit/>
          </a:bodyPr>
          <a:lstStyle/>
          <a:p>
            <a:pPr marL="420597" marR="0" lvl="0" indent="-420597" algn="ctr" defTabSz="1201704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>
                <a:schemeClr val="accent6">
                  <a:lumMod val="75000"/>
                </a:schemeClr>
              </a:buClr>
              <a:buSzPct val="128000"/>
              <a:buFont typeface="Georgia" pitchFamily="18" charset="0"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 dirty="0" err="1" smtClean="0">
                <a:ln>
                  <a:noFill/>
                </a:ln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  <a:uLnTx/>
                <a:uFillTx/>
                <a:latin typeface="NikoshBAN" pitchFamily="2" charset="0"/>
                <a:ea typeface="+mj-ea"/>
                <a:cs typeface="NikoshBAN" pitchFamily="2" charset="0"/>
              </a:rPr>
              <a:t>ধুন্দল</a:t>
            </a:r>
            <a:endParaRPr kumimoji="0" lang="en-US" sz="5400" b="1" i="0" u="none" strike="noStrike" kern="1200" cap="none" spc="0" normalizeH="0" baseline="0" noProof="0" dirty="0">
              <a:ln>
                <a:noFill/>
              </a:ln>
              <a:gradFill>
                <a:gsLst>
                  <a:gs pos="0">
                    <a:schemeClr val="tx1"/>
                  </a:gs>
                  <a:gs pos="40000">
                    <a:schemeClr val="tx1">
                      <a:lumMod val="75000"/>
                      <a:lumOff val="25000"/>
                    </a:schemeClr>
                  </a:gs>
                  <a:gs pos="100000">
                    <a:schemeClr val="tx2">
                      <a:alpha val="65000"/>
                    </a:schemeClr>
                  </a:gs>
                </a:gsLst>
                <a:lin ang="5400000" scaled="0"/>
              </a:gradFill>
              <a:effectLst>
                <a:reflection blurRad="6350" stA="55000" endA="300" endPos="45500" dir="5400000" sy="-100000" algn="bl" rotWithShape="0"/>
              </a:effectLst>
              <a:uLnTx/>
              <a:uFillTx/>
              <a:latin typeface="NikoshBAN" pitchFamily="2" charset="0"/>
              <a:ea typeface="+mj-ea"/>
              <a:cs typeface="NikoshBAN" pitchFamily="2" charset="0"/>
            </a:endParaRP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6" grpId="0" animBg="1"/>
      <p:bldP spid="10" grpId="0" animBg="1"/>
      <p:bldP spid="13" grpId="0" animBg="1"/>
      <p:bldP spid="15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09602" y="7797799"/>
            <a:ext cx="6125106" cy="851157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/>
          <a:lstStyle/>
          <a:p>
            <a:pPr algn="ctr">
              <a:buNone/>
            </a:pP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গম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Content Placeholder 3" descr="pabna-bina-narani_0.jpg"/>
          <p:cNvPicPr>
            <a:picLocks noGrp="1" noChangeAspect="1"/>
          </p:cNvPicPr>
          <p:nvPr>
            <p:ph sz="quarter" idx="13"/>
          </p:nvPr>
        </p:nvPicPr>
        <p:blipFill>
          <a:blip r:embed="rId2"/>
          <a:stretch>
            <a:fillRect/>
          </a:stretch>
        </p:blipFill>
        <p:spPr>
          <a:xfrm>
            <a:off x="609600" y="584200"/>
            <a:ext cx="7636961" cy="7035800"/>
          </a:xfrm>
          <a:prstGeom prst="roundRect">
            <a:avLst/>
          </a:prstGeom>
          <a:ln w="57150">
            <a:solidFill>
              <a:schemeClr val="accent1"/>
            </a:solidFill>
          </a:ln>
        </p:spPr>
      </p:pic>
      <p:sp>
        <p:nvSpPr>
          <p:cNvPr id="10" name="Rounded Rectangle 9"/>
          <p:cNvSpPr/>
          <p:nvPr/>
        </p:nvSpPr>
        <p:spPr>
          <a:xfrm>
            <a:off x="8356600" y="1320800"/>
            <a:ext cx="3784600" cy="6604000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400" b="1" dirty="0" err="1" smtClean="0">
                <a:latin typeface="NikoshBAN" pitchFamily="2" charset="0"/>
                <a:cs typeface="NikoshBAN" pitchFamily="2" charset="0"/>
              </a:rPr>
              <a:t>স্বল্প</a:t>
            </a:r>
            <a:r>
              <a:rPr lang="en-US" sz="4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latin typeface="NikoshBAN" pitchFamily="2" charset="0"/>
                <a:cs typeface="NikoshBAN" pitchFamily="2" charset="0"/>
              </a:rPr>
              <a:t>দিবা</a:t>
            </a:r>
            <a:r>
              <a:rPr lang="en-US" sz="4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latin typeface="NikoshBAN" pitchFamily="2" charset="0"/>
                <a:cs typeface="NikoshBAN" pitchFamily="2" charset="0"/>
              </a:rPr>
              <a:t>উদ্ভিদ</a:t>
            </a:r>
            <a:r>
              <a:rPr lang="en-US" sz="4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latin typeface="NikoshBAN" pitchFamily="2" charset="0"/>
                <a:cs typeface="NikoshBAN" pitchFamily="2" charset="0"/>
              </a:rPr>
              <a:t>বা</a:t>
            </a:r>
            <a:r>
              <a:rPr lang="en-US" sz="4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u="sng" dirty="0" err="1" smtClean="0">
                <a:latin typeface="NikoshBAN" pitchFamily="2" charset="0"/>
                <a:cs typeface="NikoshBAN" pitchFamily="2" charset="0"/>
              </a:rPr>
              <a:t>ছোট</a:t>
            </a:r>
            <a:r>
              <a:rPr lang="en-US" sz="4400" b="1" u="sng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u="sng" dirty="0" err="1" smtClean="0">
                <a:latin typeface="NikoshBAN" pitchFamily="2" charset="0"/>
                <a:cs typeface="NikoshBAN" pitchFamily="2" charset="0"/>
              </a:rPr>
              <a:t>দিনের</a:t>
            </a:r>
            <a:r>
              <a:rPr lang="en-US" sz="4400" b="1" u="sng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u="sng" dirty="0" err="1" smtClean="0">
                <a:latin typeface="NikoshBAN" pitchFamily="2" charset="0"/>
                <a:cs typeface="NikoshBAN" pitchFamily="2" charset="0"/>
              </a:rPr>
              <a:t>উদ্ভিদ</a:t>
            </a:r>
            <a:endParaRPr lang="en-US" sz="4400" b="1" u="sng" dirty="0" smtClean="0">
              <a:latin typeface="NikoshBAN" pitchFamily="2" charset="0"/>
              <a:cs typeface="NikoshBAN" pitchFamily="2" charset="0"/>
            </a:endParaRPr>
          </a:p>
          <a:p>
            <a:pPr algn="ctr"/>
            <a:endParaRPr lang="en-US" b="1" dirty="0" smtClean="0"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এসব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উদ্ভিদের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ফুল-ফল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উৎপাদনের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জন্য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দিনের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দৈর্ঘ্য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১২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ঘন্টার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কম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প্রয়োজন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1" name="Content Placeholder 3" descr="pabna-bina-narani_0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" y="584200"/>
            <a:ext cx="7636961" cy="7035800"/>
          </a:xfrm>
          <a:prstGeom prst="roundRect">
            <a:avLst/>
          </a:prstGeom>
          <a:ln w="57150">
            <a:solidFill>
              <a:schemeClr val="accent1"/>
            </a:solidFill>
          </a:ln>
        </p:spPr>
      </p:pic>
      <p:sp>
        <p:nvSpPr>
          <p:cNvPr id="12" name="Title 1"/>
          <p:cNvSpPr txBox="1">
            <a:spLocks/>
          </p:cNvSpPr>
          <p:nvPr/>
        </p:nvSpPr>
        <p:spPr>
          <a:xfrm>
            <a:off x="1509602" y="7823199"/>
            <a:ext cx="6125106" cy="851157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vert="horz" lIns="120170" tIns="60085" rIns="120170" bIns="60085" rtlCol="0" anchor="t" anchorCtr="0">
            <a:noAutofit/>
          </a:bodyPr>
          <a:lstStyle/>
          <a:p>
            <a:pPr marL="420597" marR="0" lvl="0" indent="-420597" algn="ctr" defTabSz="1201704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>
                <a:schemeClr val="accent6">
                  <a:lumMod val="75000"/>
                </a:schemeClr>
              </a:buClr>
              <a:buSzPct val="128000"/>
              <a:buFont typeface="Georgia" pitchFamily="18" charset="0"/>
              <a:buNone/>
              <a:tabLst/>
              <a:defRPr/>
            </a:pPr>
            <a:r>
              <a:rPr lang="en-US" sz="6000" b="1" dirty="0" err="1" smtClean="0">
                <a:effectLst>
                  <a:reflection blurRad="6350" stA="55000" endA="300" endPos="455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সরিষা</a:t>
            </a:r>
            <a:endParaRPr kumimoji="0" lang="en-US" sz="6000" b="1" i="0" u="none" strike="noStrike" kern="1200" cap="none" spc="0" normalizeH="0" baseline="0" noProof="0" dirty="0">
              <a:ln>
                <a:noFill/>
              </a:ln>
              <a:solidFill>
                <a:schemeClr val="dk1"/>
              </a:solidFill>
              <a:effectLst>
                <a:reflection blurRad="6350" stA="55000" endA="300" endPos="45500" dir="5400000" sy="-100000" algn="bl" rotWithShape="0"/>
              </a:effectLst>
              <a:uLnTx/>
              <a:uFillTx/>
              <a:latin typeface="NikoshBAN" pitchFamily="2" charset="0"/>
              <a:ea typeface="+mn-ea"/>
              <a:cs typeface="NikoshBAN" pitchFamily="2" charset="0"/>
            </a:endParaRPr>
          </a:p>
        </p:txBody>
      </p:sp>
      <p:pic>
        <p:nvPicPr>
          <p:cNvPr id="13" name="Content Placeholder 3" descr="pabna-bina-narani_0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9600" y="558800"/>
            <a:ext cx="7636961" cy="7061200"/>
          </a:xfrm>
          <a:prstGeom prst="roundRect">
            <a:avLst/>
          </a:prstGeom>
          <a:ln w="57150">
            <a:solidFill>
              <a:schemeClr val="accent1"/>
            </a:solidFill>
          </a:ln>
        </p:spPr>
      </p:pic>
      <p:sp>
        <p:nvSpPr>
          <p:cNvPr id="14" name="Title 1"/>
          <p:cNvSpPr txBox="1">
            <a:spLocks/>
          </p:cNvSpPr>
          <p:nvPr/>
        </p:nvSpPr>
        <p:spPr>
          <a:xfrm>
            <a:off x="1509602" y="7823199"/>
            <a:ext cx="6125106" cy="851157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vert="horz" lIns="120170" tIns="60085" rIns="120170" bIns="60085" rtlCol="0" anchor="t" anchorCtr="0">
            <a:noAutofit/>
          </a:bodyPr>
          <a:lstStyle/>
          <a:p>
            <a:pPr marL="420597" marR="0" lvl="0" indent="-420597" algn="ctr" defTabSz="1201704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>
                <a:schemeClr val="accent6">
                  <a:lumMod val="75000"/>
                </a:schemeClr>
              </a:buClr>
              <a:buSzPct val="128000"/>
              <a:buFont typeface="Georgia" pitchFamily="18" charset="0"/>
              <a:buNone/>
              <a:tabLst/>
              <a:defRPr/>
            </a:pPr>
            <a:r>
              <a:rPr lang="en-US" sz="6000" b="1" dirty="0" err="1" smtClean="0">
                <a:effectLst>
                  <a:reflection blurRad="6350" stA="55000" endA="300" endPos="455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আমন</a:t>
            </a:r>
            <a:r>
              <a:rPr lang="en-US" sz="6000" b="1" dirty="0" smtClean="0">
                <a:effectLst>
                  <a:reflection blurRad="6350" stA="55000" endA="300" endPos="455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b="1" dirty="0" err="1" smtClean="0">
                <a:effectLst>
                  <a:reflection blurRad="6350" stA="55000" endA="300" endPos="455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ধান</a:t>
            </a:r>
            <a:endParaRPr kumimoji="0" lang="en-US" sz="6000" b="1" i="0" u="none" strike="noStrike" kern="1200" cap="none" spc="0" normalizeH="0" baseline="0" noProof="0" dirty="0">
              <a:ln>
                <a:noFill/>
              </a:ln>
              <a:solidFill>
                <a:schemeClr val="dk1"/>
              </a:solidFill>
              <a:effectLst>
                <a:reflection blurRad="6350" stA="55000" endA="300" endPos="45500" dir="5400000" sy="-100000" algn="bl" rotWithShape="0"/>
              </a:effectLst>
              <a:uLnTx/>
              <a:uFillTx/>
              <a:latin typeface="NikoshBAN" pitchFamily="2" charset="0"/>
              <a:ea typeface="+mn-ea"/>
              <a:cs typeface="NikoshBAN" pitchFamily="2" charset="0"/>
            </a:endParaRPr>
          </a:p>
        </p:txBody>
      </p:sp>
      <p:pic>
        <p:nvPicPr>
          <p:cNvPr id="15" name="Content Placeholder 3" descr="pabna-bina-narani_0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9600" y="558800"/>
            <a:ext cx="7636961" cy="7061200"/>
          </a:xfrm>
          <a:prstGeom prst="roundRect">
            <a:avLst/>
          </a:prstGeom>
          <a:ln w="57150">
            <a:solidFill>
              <a:schemeClr val="accent1"/>
            </a:solidFill>
          </a:ln>
        </p:spPr>
      </p:pic>
      <p:sp>
        <p:nvSpPr>
          <p:cNvPr id="16" name="Title 1"/>
          <p:cNvSpPr txBox="1">
            <a:spLocks/>
          </p:cNvSpPr>
          <p:nvPr/>
        </p:nvSpPr>
        <p:spPr>
          <a:xfrm>
            <a:off x="1509602" y="7823199"/>
            <a:ext cx="6125106" cy="851157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vert="horz" lIns="120170" tIns="60085" rIns="120170" bIns="60085" rtlCol="0" anchor="t" anchorCtr="0">
            <a:noAutofit/>
          </a:bodyPr>
          <a:lstStyle/>
          <a:p>
            <a:pPr marL="420597" marR="0" lvl="0" indent="-420597" algn="ctr" defTabSz="1201704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>
                <a:schemeClr val="accent6">
                  <a:lumMod val="75000"/>
                </a:schemeClr>
              </a:buClr>
              <a:buSzPct val="128000"/>
              <a:buFont typeface="Georgia" pitchFamily="18" charset="0"/>
              <a:buNone/>
              <a:tabLst/>
              <a:defRPr/>
            </a:pPr>
            <a:r>
              <a:rPr kumimoji="0" lang="en-US" sz="60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dk1"/>
                </a:solidFill>
                <a:effectLst>
                  <a:reflection blurRad="6350" stA="55000" endA="300" endPos="45500" dir="5400000" sy="-100000" algn="bl" rotWithShape="0"/>
                </a:effectLst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পুঁইশাক</a:t>
            </a:r>
            <a:endParaRPr kumimoji="0" lang="en-US" sz="6000" b="1" i="0" u="none" strike="noStrike" kern="1200" cap="none" spc="0" normalizeH="0" baseline="0" noProof="0" dirty="0">
              <a:ln>
                <a:noFill/>
              </a:ln>
              <a:solidFill>
                <a:schemeClr val="dk1"/>
              </a:solidFill>
              <a:effectLst>
                <a:reflection blurRad="6350" stA="55000" endA="300" endPos="45500" dir="5400000" sy="-100000" algn="bl" rotWithShape="0"/>
              </a:effectLst>
              <a:uLnTx/>
              <a:uFillTx/>
              <a:latin typeface="NikoshBAN" pitchFamily="2" charset="0"/>
              <a:ea typeface="+mn-ea"/>
              <a:cs typeface="NikoshBAN" pitchFamily="2" charset="0"/>
            </a:endParaRP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0" grpId="0" animBg="1"/>
      <p:bldP spid="12" grpId="0" animBg="1"/>
      <p:bldP spid="14" grpId="0" animBg="1"/>
      <p:bldP spid="16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peanusts.jpg"/>
          <p:cNvPicPr>
            <a:picLocks noGrp="1" noChangeAspect="1"/>
          </p:cNvPicPr>
          <p:nvPr>
            <p:ph sz="quarter" idx="13"/>
          </p:nvPr>
        </p:nvPicPr>
        <p:blipFill>
          <a:blip r:embed="rId2"/>
          <a:stretch>
            <a:fillRect/>
          </a:stretch>
        </p:blipFill>
        <p:spPr>
          <a:xfrm>
            <a:off x="711200" y="533282"/>
            <a:ext cx="5422900" cy="4241918"/>
          </a:xfrm>
          <a:prstGeom prst="roundRect">
            <a:avLst/>
          </a:prstGeom>
        </p:spPr>
      </p:pic>
      <p:pic>
        <p:nvPicPr>
          <p:cNvPr id="5" name="Content Placeholder 3" descr="peanusts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02400" y="584200"/>
            <a:ext cx="5372100" cy="4114800"/>
          </a:xfrm>
          <a:prstGeom prst="roundRect">
            <a:avLst/>
          </a:prstGeom>
        </p:spPr>
      </p:pic>
      <p:pic>
        <p:nvPicPr>
          <p:cNvPr id="6" name="Content Placeholder 3" descr="peanusts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6600" y="4875153"/>
            <a:ext cx="5359400" cy="3838575"/>
          </a:xfrm>
          <a:prstGeom prst="roundRect">
            <a:avLst/>
          </a:prstGeom>
        </p:spPr>
      </p:pic>
      <p:sp>
        <p:nvSpPr>
          <p:cNvPr id="7" name="Rounded Rectangle 6"/>
          <p:cNvSpPr/>
          <p:nvPr/>
        </p:nvSpPr>
        <p:spPr>
          <a:xfrm>
            <a:off x="6350000" y="4953000"/>
            <a:ext cx="5664200" cy="3683000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400" b="1" u="sng" dirty="0" err="1" smtClean="0">
                <a:latin typeface="NikoshBAN" pitchFamily="2" charset="0"/>
                <a:cs typeface="NikoshBAN" pitchFamily="2" charset="0"/>
              </a:rPr>
              <a:t>দিবা</a:t>
            </a:r>
            <a:r>
              <a:rPr lang="en-US" sz="4400" b="1" u="sng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u="sng" dirty="0" err="1" smtClean="0">
                <a:latin typeface="NikoshBAN" pitchFamily="2" charset="0"/>
                <a:cs typeface="NikoshBAN" pitchFamily="2" charset="0"/>
              </a:rPr>
              <a:t>নিরপেক্ষ</a:t>
            </a:r>
            <a:r>
              <a:rPr lang="en-US" sz="4400" b="1" u="sng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u="sng" dirty="0" err="1" smtClean="0">
                <a:latin typeface="NikoshBAN" pitchFamily="2" charset="0"/>
                <a:cs typeface="NikoshBAN" pitchFamily="2" charset="0"/>
              </a:rPr>
              <a:t>উদ্ভিদ</a:t>
            </a:r>
            <a:endParaRPr lang="en-US" sz="4400" b="1" u="sng" dirty="0" smtClean="0">
              <a:latin typeface="NikoshBAN" pitchFamily="2" charset="0"/>
              <a:cs typeface="NikoshBAN" pitchFamily="2" charset="0"/>
            </a:endParaRPr>
          </a:p>
          <a:p>
            <a:pPr algn="ctr"/>
            <a:endParaRPr lang="en-US" dirty="0" smtClean="0"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যেকোন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দৈর্ঘ্যের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দিনে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এসব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ফসলের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ফুল-ফল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উৎপাদিত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হয়ে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থাকে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402116" y="2596613"/>
            <a:ext cx="3575394" cy="747296"/>
          </a:xfrm>
          <a:prstGeom prst="round2DiagRect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lIns="105028" tIns="52514" rIns="105028" bIns="52514">
            <a:spAutoFit/>
          </a:bodyPr>
          <a:lstStyle/>
          <a:p>
            <a:pPr algn="ctr">
              <a:defRPr/>
            </a:pPr>
            <a:r>
              <a:rPr lang="en-US" sz="3700" b="1" dirty="0" err="1">
                <a:latin typeface="NikoshBAN" pitchFamily="2" charset="0"/>
                <a:cs typeface="NikoshBAN" pitchFamily="2" charset="0"/>
              </a:rPr>
              <a:t>শিক্ষক</a:t>
            </a:r>
            <a:r>
              <a:rPr lang="en-US" sz="37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700" b="1" dirty="0" err="1">
                <a:latin typeface="NikoshBAN" pitchFamily="2" charset="0"/>
                <a:cs typeface="NikoshBAN" pitchFamily="2" charset="0"/>
              </a:rPr>
              <a:t>পরিচিতি</a:t>
            </a:r>
            <a:endParaRPr lang="en-US" sz="37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102" name="Slide Number Placeholder 1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B6C11235-3118-446D-9489-659F80CDB129}" type="slidenum">
              <a:rPr lang="en-US" smtClean="0"/>
              <a:pPr/>
              <a:t>2</a:t>
            </a:fld>
            <a:endParaRPr lang="en-US" smtClean="0"/>
          </a:p>
        </p:txBody>
      </p:sp>
      <p:sp>
        <p:nvSpPr>
          <p:cNvPr id="4099" name="Title 9"/>
          <p:cNvSpPr>
            <a:spLocks noGrp="1"/>
          </p:cNvSpPr>
          <p:nvPr>
            <p:ph type="title"/>
          </p:nvPr>
        </p:nvSpPr>
        <p:spPr>
          <a:xfrm>
            <a:off x="2760416" y="762000"/>
            <a:ext cx="7196796" cy="1066803"/>
          </a:xfrm>
          <a:prstGeom prst="round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pPr algn="ctr">
              <a:buNone/>
            </a:pPr>
            <a:r>
              <a:rPr lang="en-US" b="1" dirty="0" smtClean="0">
                <a:effectLst/>
                <a:latin typeface="NikoshBAN" pitchFamily="2" charset="0"/>
                <a:cs typeface="NikoshBAN" pitchFamily="2" charset="0"/>
              </a:rPr>
              <a:t>পরিচিতি</a:t>
            </a:r>
          </a:p>
        </p:txBody>
      </p:sp>
      <p:sp>
        <p:nvSpPr>
          <p:cNvPr id="4104" name="Content Placeholder 15"/>
          <p:cNvSpPr>
            <a:spLocks noGrp="1"/>
          </p:cNvSpPr>
          <p:nvPr>
            <p:ph sz="quarter" idx="13"/>
          </p:nvPr>
        </p:nvSpPr>
        <p:spPr>
          <a:xfrm>
            <a:off x="630952" y="3810000"/>
            <a:ext cx="5888884" cy="4242442"/>
          </a:xfrm>
          <a:prstGeom prst="roundRect">
            <a:avLst/>
          </a:prstGeom>
          <a:ln w="38100">
            <a:solidFill>
              <a:srgbClr val="7030A0"/>
            </a:solidFill>
          </a:ln>
        </p:spPr>
        <p:txBody>
          <a:bodyPr>
            <a:noAutofit/>
          </a:bodyPr>
          <a:lstStyle/>
          <a:p>
            <a:pPr algn="ctr">
              <a:buFontTx/>
              <a:buNone/>
            </a:pPr>
            <a:r>
              <a:rPr lang="en-US" sz="4400" b="1" dirty="0" smtClean="0">
                <a:latin typeface="NikoshBAN" pitchFamily="2" charset="0"/>
                <a:cs typeface="NikoshBAN" pitchFamily="2" charset="0"/>
              </a:rPr>
              <a:t>উৎপল বিশ্বাস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/>
            </a:r>
            <a:br>
              <a:rPr lang="en-US" sz="4800" dirty="0" smtClean="0">
                <a:latin typeface="NikoshBAN" pitchFamily="2" charset="0"/>
                <a:cs typeface="NikoshBAN" pitchFamily="2" charset="0"/>
              </a:rPr>
            </a:b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সিনিয়র সহকারী শিক্ষক (শরীরচর্চা)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/>
            </a:r>
            <a:br>
              <a:rPr lang="en-US" sz="4400" dirty="0" smtClean="0">
                <a:latin typeface="NikoshBAN" pitchFamily="2" charset="0"/>
                <a:cs typeface="NikoshBAN" pitchFamily="2" charset="0"/>
              </a:rPr>
            </a:b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লখাইডাংগা মাধ্যমিক বিদ্যালয়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/>
            </a:r>
            <a:br>
              <a:rPr lang="en-US" sz="4400" dirty="0" smtClean="0">
                <a:latin typeface="NikoshBAN" pitchFamily="2" charset="0"/>
                <a:cs typeface="NikoshBAN" pitchFamily="2" charset="0"/>
              </a:rPr>
            </a:b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মণিরামপুর, যশোর।</a:t>
            </a:r>
            <a:endParaRPr lang="en-US" sz="4000" dirty="0" smtClean="0">
              <a:latin typeface="NikoshBAN" pitchFamily="2" charset="0"/>
              <a:cs typeface="NikoshBAN" pitchFamily="2" charset="0"/>
            </a:endParaRPr>
          </a:p>
          <a:p>
            <a:pPr algn="ctr">
              <a:buFontTx/>
              <a:buNone/>
            </a:pP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E-mail: </a:t>
            </a:r>
            <a:r>
              <a:rPr lang="en-US" sz="2400" dirty="0" smtClean="0">
                <a:latin typeface="NikoshBAN" pitchFamily="2" charset="0"/>
                <a:cs typeface="NikoshBAN" pitchFamily="2" charset="0"/>
                <a:hlinkClick r:id="rId3"/>
              </a:rPr>
              <a:t>utpal</a:t>
            </a:r>
            <a:r>
              <a:rPr lang="en-US" sz="2400" dirty="0" smtClean="0">
                <a:cs typeface="NikoshBAN" pitchFamily="2" charset="0"/>
                <a:hlinkClick r:id="rId3"/>
              </a:rPr>
              <a:t>96</a:t>
            </a:r>
            <a:r>
              <a:rPr lang="en-US" sz="2400" dirty="0" smtClean="0">
                <a:latin typeface="NikoshBAN" pitchFamily="2" charset="0"/>
                <a:cs typeface="NikoshBAN" pitchFamily="2" charset="0"/>
                <a:hlinkClick r:id="rId3"/>
              </a:rPr>
              <a:t>mosiahati@gmail.com</a:t>
            </a:r>
            <a:endParaRPr lang="en-US" sz="2800" dirty="0" smtClean="0">
              <a:latin typeface="NikoshBAN" pitchFamily="2" charset="0"/>
              <a:cs typeface="NikoshBAN" pitchFamily="2" charset="0"/>
            </a:endParaRPr>
          </a:p>
          <a:p>
            <a:pPr algn="ctr">
              <a:buFontTx/>
              <a:buNone/>
            </a:pP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মোবাইল নং- </a:t>
            </a:r>
            <a:r>
              <a:rPr lang="en-US" sz="2800" dirty="0" smtClean="0">
                <a:latin typeface="+mj-lt"/>
                <a:cs typeface="NikoshBAN" pitchFamily="2" charset="0"/>
              </a:rPr>
              <a:t>01713923056</a:t>
            </a:r>
            <a:endParaRPr lang="en-US" sz="2800" dirty="0" smtClean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100" name="Content Placeholder 14"/>
          <p:cNvSpPr>
            <a:spLocks noGrp="1"/>
          </p:cNvSpPr>
          <p:nvPr>
            <p:ph sz="quarter" idx="14"/>
          </p:nvPr>
        </p:nvSpPr>
        <p:spPr>
          <a:xfrm>
            <a:off x="6835313" y="3759200"/>
            <a:ext cx="5179061" cy="4199176"/>
          </a:xfrm>
          <a:prstGeom prst="roundRect">
            <a:avLst/>
          </a:prstGeom>
          <a:ln w="38100">
            <a:solidFill>
              <a:srgbClr val="7030A0"/>
            </a:solidFill>
          </a:ln>
        </p:spPr>
        <p:txBody>
          <a:bodyPr>
            <a:normAutofit fontScale="92500"/>
          </a:bodyPr>
          <a:lstStyle/>
          <a:p>
            <a:pPr algn="ctr">
              <a:spcBef>
                <a:spcPct val="0"/>
              </a:spcBef>
              <a:buFontTx/>
              <a:buNone/>
            </a:pPr>
            <a:r>
              <a:rPr lang="en-US" sz="3700" b="1" dirty="0" smtClean="0">
                <a:latin typeface="NikoshBAN" pitchFamily="2" charset="0"/>
                <a:cs typeface="NikoshBAN" pitchFamily="2" charset="0"/>
              </a:rPr>
              <a:t>৭ম</a:t>
            </a:r>
            <a:r>
              <a:rPr lang="bn-BD" sz="3700" b="1" dirty="0" smtClean="0">
                <a:latin typeface="NikoshBAN" pitchFamily="2" charset="0"/>
                <a:cs typeface="NikoshBAN" pitchFamily="2" charset="0"/>
              </a:rPr>
              <a:t> শ্রে</a:t>
            </a:r>
            <a:r>
              <a:rPr lang="en-US" sz="3700" b="1" dirty="0" smtClean="0">
                <a:latin typeface="NikoshBAN" pitchFamily="2" charset="0"/>
                <a:cs typeface="NikoshBAN" pitchFamily="2" charset="0"/>
              </a:rPr>
              <a:t>ণি</a:t>
            </a:r>
            <a:endParaRPr lang="bn-BD" sz="3700" b="1" dirty="0" smtClean="0">
              <a:latin typeface="NikoshBAN" pitchFamily="2" charset="0"/>
              <a:cs typeface="NikoshBAN" pitchFamily="2" charset="0"/>
            </a:endParaRPr>
          </a:p>
          <a:p>
            <a:pPr algn="ctr">
              <a:spcBef>
                <a:spcPct val="0"/>
              </a:spcBef>
              <a:buFontTx/>
              <a:buNone/>
            </a:pPr>
            <a:r>
              <a:rPr lang="bn-BD" sz="4100" dirty="0" smtClean="0">
                <a:latin typeface="NikoshBAN" pitchFamily="2" charset="0"/>
                <a:cs typeface="NikoshBAN" pitchFamily="2" charset="0"/>
              </a:rPr>
              <a:t>বিষয়ঃ</a:t>
            </a:r>
            <a:r>
              <a:rPr lang="en-US" sz="4100" dirty="0" smtClean="0">
                <a:latin typeface="NikoshBAN" pitchFamily="2" charset="0"/>
                <a:cs typeface="NikoshBAN" pitchFamily="2" charset="0"/>
              </a:rPr>
              <a:t>-</a:t>
            </a:r>
            <a:r>
              <a:rPr lang="bn-BD" sz="41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100" dirty="0" smtClean="0">
                <a:latin typeface="NikoshBAN" pitchFamily="2" charset="0"/>
                <a:cs typeface="NikoshBAN" pitchFamily="2" charset="0"/>
              </a:rPr>
              <a:t>কৃষি শিক্ষা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sz="3700" dirty="0" smtClean="0">
                <a:latin typeface="NikoshBAN" pitchFamily="2" charset="0"/>
                <a:cs typeface="NikoshBAN" pitchFamily="2" charset="0"/>
              </a:rPr>
              <a:t>৪র্থ</a:t>
            </a:r>
            <a:r>
              <a:rPr lang="bn-BD" sz="3700" dirty="0" smtClean="0">
                <a:latin typeface="NikoshBAN" pitchFamily="2" charset="0"/>
                <a:cs typeface="NikoshBAN" pitchFamily="2" charset="0"/>
              </a:rPr>
              <a:t> অধ্যায়ঃ</a:t>
            </a:r>
            <a:r>
              <a:rPr lang="en-US" sz="3700" dirty="0" smtClean="0">
                <a:latin typeface="NikoshBAN" pitchFamily="2" charset="0"/>
                <a:cs typeface="NikoshBAN" pitchFamily="2" charset="0"/>
              </a:rPr>
              <a:t>- কৃষি ও </a:t>
            </a:r>
            <a:r>
              <a:rPr lang="en-US" sz="3700" dirty="0" err="1" smtClean="0">
                <a:latin typeface="NikoshBAN" pitchFamily="2" charset="0"/>
                <a:cs typeface="NikoshBAN" pitchFamily="2" charset="0"/>
              </a:rPr>
              <a:t>জলবায়ু</a:t>
            </a:r>
            <a:endParaRPr lang="en-US" sz="3700" dirty="0" smtClean="0">
              <a:latin typeface="NikoshBAN" pitchFamily="2" charset="0"/>
              <a:cs typeface="NikoshBAN" pitchFamily="2" charset="0"/>
            </a:endParaRP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পাঠ-৫: ফসল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উৎপাদনে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আবহাওয়া ও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জলবায়ুর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প্রভাব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4000" dirty="0" smtClean="0">
              <a:latin typeface="NikoshBAN" pitchFamily="2" charset="0"/>
              <a:cs typeface="NikoshBAN" pitchFamily="2" charset="0"/>
            </a:endParaRPr>
          </a:p>
          <a:p>
            <a:pPr algn="ctr">
              <a:spcBef>
                <a:spcPct val="0"/>
              </a:spcBef>
              <a:buFontTx/>
              <a:buNone/>
            </a:pPr>
            <a:r>
              <a:rPr lang="bn-BD" sz="3700" dirty="0" smtClean="0">
                <a:latin typeface="NikoshBAN" pitchFamily="2" charset="0"/>
                <a:cs typeface="NikoshBAN" pitchFamily="2" charset="0"/>
              </a:rPr>
              <a:t>তারিখঃ </a:t>
            </a:r>
            <a:r>
              <a:rPr lang="en-US" sz="3700" dirty="0" smtClean="0">
                <a:latin typeface="NikoshBAN" pitchFamily="2" charset="0"/>
                <a:cs typeface="NikoshBAN" pitchFamily="2" charset="0"/>
              </a:rPr>
              <a:t>৩০</a:t>
            </a:r>
            <a:r>
              <a:rPr lang="bn-BD" sz="3700" dirty="0" smtClean="0">
                <a:latin typeface="NikoshBAN" pitchFamily="2" charset="0"/>
                <a:cs typeface="NikoshBAN" pitchFamily="2" charset="0"/>
              </a:rPr>
              <a:t>/০</a:t>
            </a:r>
            <a:r>
              <a:rPr lang="en-US" sz="3700" dirty="0" smtClean="0">
                <a:latin typeface="NikoshBAN" pitchFamily="2" charset="0"/>
                <a:cs typeface="NikoshBAN" pitchFamily="2" charset="0"/>
              </a:rPr>
              <a:t>৬</a:t>
            </a:r>
            <a:r>
              <a:rPr lang="bn-BD" sz="3700" dirty="0" smtClean="0">
                <a:latin typeface="NikoshBAN" pitchFamily="2" charset="0"/>
                <a:cs typeface="NikoshBAN" pitchFamily="2" charset="0"/>
              </a:rPr>
              <a:t>/১</a:t>
            </a:r>
            <a:r>
              <a:rPr lang="en-US" sz="3700" dirty="0" smtClean="0">
                <a:latin typeface="NikoshBAN" pitchFamily="2" charset="0"/>
                <a:cs typeface="NikoshBAN" pitchFamily="2" charset="0"/>
              </a:rPr>
              <a:t>৫</a:t>
            </a:r>
            <a:r>
              <a:rPr lang="bn-BD" sz="3700" dirty="0" smtClean="0">
                <a:latin typeface="NikoshBAN" pitchFamily="2" charset="0"/>
                <a:cs typeface="NikoshBAN" pitchFamily="2" charset="0"/>
              </a:rPr>
              <a:t> ইং</a:t>
            </a:r>
            <a:r>
              <a:rPr lang="en-US" sz="3700" dirty="0" smtClean="0">
                <a:latin typeface="NikoshBAN" pitchFamily="2" charset="0"/>
                <a:cs typeface="NikoshBAN" pitchFamily="2" charset="0"/>
              </a:rPr>
              <a:t>।</a:t>
            </a:r>
            <a:endParaRPr lang="bn-BD" sz="3700" dirty="0" smtClean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711635" y="2596613"/>
            <a:ext cx="3785712" cy="747296"/>
          </a:xfrm>
          <a:prstGeom prst="round2DiagRect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lIns="105028" tIns="52514" rIns="105028" bIns="52514">
            <a:spAutoFit/>
          </a:bodyPr>
          <a:lstStyle/>
          <a:p>
            <a:pPr algn="ctr">
              <a:defRPr/>
            </a:pPr>
            <a:r>
              <a:rPr lang="en-US" sz="3700" b="1" dirty="0" err="1">
                <a:latin typeface="NikoshBAN" pitchFamily="2" charset="0"/>
                <a:cs typeface="NikoshBAN" pitchFamily="2" charset="0"/>
              </a:rPr>
              <a:t>পাঠ</a:t>
            </a:r>
            <a:r>
              <a:rPr lang="en-US" sz="37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700" b="1" dirty="0" err="1">
                <a:latin typeface="NikoshBAN" pitchFamily="2" charset="0"/>
                <a:cs typeface="NikoshBAN" pitchFamily="2" charset="0"/>
              </a:rPr>
              <a:t>পরিচিতি</a:t>
            </a:r>
            <a:endParaRPr lang="en-US" sz="37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Oval 8"/>
          <p:cNvSpPr/>
          <p:nvPr/>
        </p:nvSpPr>
        <p:spPr>
          <a:xfrm>
            <a:off x="5156201" y="2032219"/>
            <a:ext cx="2413000" cy="2641383"/>
          </a:xfrm>
          <a:prstGeom prst="ellipse">
            <a:avLst/>
          </a:prstGeom>
          <a:blipFill>
            <a:blip r:embed="rId4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5028" tIns="52514" rIns="105028" bIns="52514"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33142804weathe.jpg"/>
          <p:cNvPicPr>
            <a:picLocks noGrp="1" noChangeAspect="1"/>
          </p:cNvPicPr>
          <p:nvPr>
            <p:ph sz="quarter" idx="13"/>
          </p:nvPr>
        </p:nvPicPr>
        <p:blipFill>
          <a:blip r:embed="rId2"/>
          <a:srcRect b="4950"/>
          <a:stretch>
            <a:fillRect/>
          </a:stretch>
        </p:blipFill>
        <p:spPr>
          <a:xfrm>
            <a:off x="609600" y="558800"/>
            <a:ext cx="11353800" cy="7137400"/>
          </a:xfrm>
        </p:spPr>
      </p:pic>
      <p:sp>
        <p:nvSpPr>
          <p:cNvPr id="5" name="TextBox 4"/>
          <p:cNvSpPr txBox="1"/>
          <p:nvPr/>
        </p:nvSpPr>
        <p:spPr>
          <a:xfrm>
            <a:off x="3987800" y="7772400"/>
            <a:ext cx="4445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err="1" smtClean="0">
                <a:latin typeface="NikoshBAN" pitchFamily="2" charset="0"/>
                <a:cs typeface="NikoshBAN" pitchFamily="2" charset="0"/>
              </a:rPr>
              <a:t>তাপমাত্রা</a:t>
            </a:r>
            <a:endParaRPr lang="en-US" sz="4400" b="1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grau-sub-zapada.jpg"/>
          <p:cNvPicPr>
            <a:picLocks noGrp="1" noChangeAspect="1"/>
          </p:cNvPicPr>
          <p:nvPr>
            <p:ph sz="quarter" idx="13"/>
          </p:nvPr>
        </p:nvPicPr>
        <p:blipFill>
          <a:blip r:embed="rId3"/>
          <a:stretch>
            <a:fillRect/>
          </a:stretch>
        </p:blipFill>
        <p:spPr>
          <a:xfrm>
            <a:off x="431800" y="504031"/>
            <a:ext cx="5816600" cy="4781550"/>
          </a:xfrm>
          <a:prstGeom prst="roundRect">
            <a:avLst/>
          </a:prstGeom>
        </p:spPr>
      </p:pic>
      <p:pic>
        <p:nvPicPr>
          <p:cNvPr id="5" name="Content Placeholder 3" descr="grau-sub-zapada.jpg"/>
          <p:cNvPicPr>
            <a:picLocks noChangeAspect="1"/>
          </p:cNvPicPr>
          <p:nvPr/>
        </p:nvPicPr>
        <p:blipFill>
          <a:blip r:embed="rId4"/>
          <a:srcRect t="27311" b="18541"/>
          <a:stretch>
            <a:fillRect/>
          </a:stretch>
        </p:blipFill>
        <p:spPr>
          <a:xfrm>
            <a:off x="6350000" y="609600"/>
            <a:ext cx="5816600" cy="4597400"/>
          </a:xfrm>
          <a:prstGeom prst="roundRect">
            <a:avLst/>
          </a:prstGeom>
        </p:spPr>
      </p:pic>
      <p:sp>
        <p:nvSpPr>
          <p:cNvPr id="7" name="Rounded Rectangle 6"/>
          <p:cNvSpPr/>
          <p:nvPr/>
        </p:nvSpPr>
        <p:spPr>
          <a:xfrm>
            <a:off x="812800" y="5384800"/>
            <a:ext cx="10998200" cy="1498600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বেঁচে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থাকার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জন্য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সকল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উদ্ভিদের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একটি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সর্বনিম্ন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সর্বোত্তম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এবং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সর্বোচ্চ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তাপমাত্রা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রয়েছে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।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একে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কার্ডিনাল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তাপমাত্রা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বলে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812800" y="7086600"/>
            <a:ext cx="10998200" cy="1498600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কার্ডিনাল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তাপমাত্রা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উদ্ভিদের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প্রজাতি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জাত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ভেদে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ভিন্ন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ভিন্ন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।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কোন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স্থানের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ফসলের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বিস্তৃতি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কার্ডিনাল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তাপমাত্রা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দ্বারা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নিয়ন্ত্রিত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641600" y="1320801"/>
            <a:ext cx="7594600" cy="2860358"/>
          </a:xfrm>
          <a:prstGeom prst="wedgeRoundRectCallout">
            <a:avLst>
              <a:gd name="adj1" fmla="val 1576"/>
              <a:gd name="adj2" fmla="val 72268"/>
              <a:gd name="adj3" fmla="val 16667"/>
            </a:avLst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5400" dirty="0" err="1" smtClean="0">
                <a:latin typeface="NikoshBAN" pitchFamily="2" charset="0"/>
                <a:cs typeface="NikoshBAN" pitchFamily="2" charset="0"/>
              </a:rPr>
              <a:t>তাপমাত্রার</a:t>
            </a:r>
            <a:r>
              <a:rPr lang="en-US" sz="5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 smtClean="0">
                <a:latin typeface="NikoshBAN" pitchFamily="2" charset="0"/>
                <a:cs typeface="NikoshBAN" pitchFamily="2" charset="0"/>
              </a:rPr>
              <a:t>চাহিদা</a:t>
            </a:r>
            <a:r>
              <a:rPr lang="en-US" sz="5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 smtClean="0">
                <a:latin typeface="NikoshBAN" pitchFamily="2" charset="0"/>
                <a:cs typeface="NikoshBAN" pitchFamily="2" charset="0"/>
              </a:rPr>
              <a:t>অনুযায়ী</a:t>
            </a:r>
            <a:r>
              <a:rPr lang="en-US" sz="5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 smtClean="0">
                <a:latin typeface="NikoshBAN" pitchFamily="2" charset="0"/>
                <a:cs typeface="NikoshBAN" pitchFamily="2" charset="0"/>
              </a:rPr>
              <a:t>আবাদযোগ্য</a:t>
            </a:r>
            <a:r>
              <a:rPr lang="en-US" sz="5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 smtClean="0">
                <a:latin typeface="NikoshBAN" pitchFamily="2" charset="0"/>
                <a:cs typeface="NikoshBAN" pitchFamily="2" charset="0"/>
              </a:rPr>
              <a:t>ফসলকে</a:t>
            </a:r>
            <a:r>
              <a:rPr lang="en-US" sz="5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 smtClean="0">
                <a:latin typeface="NikoshBAN" pitchFamily="2" charset="0"/>
                <a:cs typeface="NikoshBAN" pitchFamily="2" charset="0"/>
              </a:rPr>
              <a:t>দুই</a:t>
            </a:r>
            <a:r>
              <a:rPr lang="en-US" sz="5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 smtClean="0">
                <a:latin typeface="NikoshBAN" pitchFamily="2" charset="0"/>
                <a:cs typeface="NikoshBAN" pitchFamily="2" charset="0"/>
              </a:rPr>
              <a:t>ভাগে</a:t>
            </a:r>
            <a:r>
              <a:rPr lang="en-US" sz="5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 smtClean="0">
                <a:latin typeface="NikoshBAN" pitchFamily="2" charset="0"/>
                <a:cs typeface="NikoshBAN" pitchFamily="2" charset="0"/>
              </a:rPr>
              <a:t>ভাগ</a:t>
            </a:r>
            <a:r>
              <a:rPr lang="en-US" sz="5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 smtClean="0">
                <a:latin typeface="NikoshBAN" pitchFamily="2" charset="0"/>
                <a:cs typeface="NikoshBAN" pitchFamily="2" charset="0"/>
              </a:rPr>
              <a:t>করা</a:t>
            </a:r>
            <a:r>
              <a:rPr lang="en-US" sz="5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 smtClean="0">
                <a:latin typeface="NikoshBAN" pitchFamily="2" charset="0"/>
                <a:cs typeface="NikoshBAN" pitchFamily="2" charset="0"/>
              </a:rPr>
              <a:t>হয়েছে</a:t>
            </a:r>
            <a:r>
              <a:rPr lang="en-US" sz="5400" dirty="0" smtClean="0">
                <a:latin typeface="NikoshBAN" pitchFamily="2" charset="0"/>
                <a:cs typeface="NikoshBAN" pitchFamily="2" charset="0"/>
              </a:rPr>
              <a:t>।</a:t>
            </a:r>
          </a:p>
        </p:txBody>
      </p:sp>
      <p:sp>
        <p:nvSpPr>
          <p:cNvPr id="8" name="Rounded Rectangle 7"/>
          <p:cNvSpPr/>
          <p:nvPr/>
        </p:nvSpPr>
        <p:spPr>
          <a:xfrm>
            <a:off x="2849563" y="4987836"/>
            <a:ext cx="7181897" cy="1021556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sz="5400" dirty="0" err="1" smtClean="0">
                <a:latin typeface="NikoshBAN" pitchFamily="2" charset="0"/>
                <a:cs typeface="NikoshBAN" pitchFamily="2" charset="0"/>
              </a:rPr>
              <a:t>ঠান্ডা</a:t>
            </a:r>
            <a:r>
              <a:rPr lang="en-US" sz="5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 smtClean="0">
                <a:latin typeface="NikoshBAN" pitchFamily="2" charset="0"/>
                <a:cs typeface="NikoshBAN" pitchFamily="2" charset="0"/>
              </a:rPr>
              <a:t>ঋতুর</a:t>
            </a:r>
            <a:r>
              <a:rPr lang="en-US" sz="5400" dirty="0" smtClean="0">
                <a:latin typeface="NikoshBAN" pitchFamily="2" charset="0"/>
                <a:cs typeface="NikoshBAN" pitchFamily="2" charset="0"/>
              </a:rPr>
              <a:t> ফসল</a:t>
            </a:r>
          </a:p>
        </p:txBody>
      </p:sp>
      <p:sp>
        <p:nvSpPr>
          <p:cNvPr id="9" name="Rounded Rectangle 8"/>
          <p:cNvSpPr/>
          <p:nvPr/>
        </p:nvSpPr>
        <p:spPr>
          <a:xfrm>
            <a:off x="2849563" y="6442502"/>
            <a:ext cx="7181897" cy="1021556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sz="5400" dirty="0" err="1" smtClean="0">
                <a:latin typeface="NikoshBAN" pitchFamily="2" charset="0"/>
                <a:cs typeface="NikoshBAN" pitchFamily="2" charset="0"/>
              </a:rPr>
              <a:t>উষ্ণ</a:t>
            </a:r>
            <a:r>
              <a:rPr lang="en-US" sz="5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 smtClean="0">
                <a:latin typeface="NikoshBAN" pitchFamily="2" charset="0"/>
                <a:cs typeface="NikoshBAN" pitchFamily="2" charset="0"/>
              </a:rPr>
              <a:t>ঋতুর</a:t>
            </a:r>
            <a:r>
              <a:rPr lang="en-US" sz="5400" dirty="0" smtClean="0">
                <a:latin typeface="NikoshBAN" pitchFamily="2" charset="0"/>
                <a:cs typeface="NikoshBAN" pitchFamily="2" charset="0"/>
              </a:rPr>
              <a:t> ফসল</a:t>
            </a: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8" grpId="0" animBg="1"/>
      <p:bldP spid="9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peanusts.jpg"/>
          <p:cNvPicPr>
            <a:picLocks noGrp="1" noChangeAspect="1"/>
          </p:cNvPicPr>
          <p:nvPr>
            <p:ph sz="quarter" idx="13"/>
          </p:nvPr>
        </p:nvPicPr>
        <p:blipFill>
          <a:blip r:embed="rId2"/>
          <a:stretch>
            <a:fillRect/>
          </a:stretch>
        </p:blipFill>
        <p:spPr>
          <a:xfrm>
            <a:off x="711200" y="696992"/>
            <a:ext cx="5422900" cy="3863816"/>
          </a:xfrm>
          <a:prstGeom prst="roundRect">
            <a:avLst/>
          </a:prstGeom>
        </p:spPr>
      </p:pic>
      <p:pic>
        <p:nvPicPr>
          <p:cNvPr id="5" name="Content Placeholder 3" descr="peanusts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02400" y="627062"/>
            <a:ext cx="5372100" cy="4029075"/>
          </a:xfrm>
          <a:prstGeom prst="roundRect">
            <a:avLst/>
          </a:prstGeom>
        </p:spPr>
      </p:pic>
      <p:pic>
        <p:nvPicPr>
          <p:cNvPr id="6" name="Content Placeholder 3" descr="peanusts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0400" y="4875153"/>
            <a:ext cx="5312328" cy="3838575"/>
          </a:xfrm>
          <a:prstGeom prst="roundRect">
            <a:avLst/>
          </a:prstGeom>
        </p:spPr>
      </p:pic>
      <p:sp>
        <p:nvSpPr>
          <p:cNvPr id="7" name="Rounded Rectangle 6"/>
          <p:cNvSpPr/>
          <p:nvPr/>
        </p:nvSpPr>
        <p:spPr>
          <a:xfrm>
            <a:off x="6299200" y="4800600"/>
            <a:ext cx="5664200" cy="3835400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400" b="1" u="sng" dirty="0" err="1" smtClean="0">
                <a:latin typeface="NikoshBAN" pitchFamily="2" charset="0"/>
                <a:cs typeface="NikoshBAN" pitchFamily="2" charset="0"/>
              </a:rPr>
              <a:t>ঠান্ডা</a:t>
            </a:r>
            <a:r>
              <a:rPr lang="en-US" sz="4400" b="1" u="sng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u="sng" dirty="0" err="1" smtClean="0">
                <a:latin typeface="NikoshBAN" pitchFamily="2" charset="0"/>
                <a:cs typeface="NikoshBAN" pitchFamily="2" charset="0"/>
              </a:rPr>
              <a:t>ঋতুর</a:t>
            </a:r>
            <a:r>
              <a:rPr lang="en-US" sz="4400" b="1" u="sng" dirty="0" smtClean="0">
                <a:latin typeface="NikoshBAN" pitchFamily="2" charset="0"/>
                <a:cs typeface="NikoshBAN" pitchFamily="2" charset="0"/>
              </a:rPr>
              <a:t> ফসল</a:t>
            </a:r>
          </a:p>
          <a:p>
            <a:pPr algn="just"/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এরা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অপেক্ষাকৃত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কম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তাপমাত্রা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পছন্দ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।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এদের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সর্বনিম্ন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০-৫,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সর্বোত্তম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২৫-৩১ ও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সর্বোচ্চ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৩১-৩৭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ডিগ্রী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সেঃ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তাপমাত্রার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প্রয়োজন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peanusts.jpg"/>
          <p:cNvPicPr>
            <a:picLocks noGrp="1" noChangeAspect="1"/>
          </p:cNvPicPr>
          <p:nvPr>
            <p:ph sz="quarter" idx="13"/>
          </p:nvPr>
        </p:nvPicPr>
        <p:blipFill>
          <a:blip r:embed="rId2"/>
          <a:stretch>
            <a:fillRect/>
          </a:stretch>
        </p:blipFill>
        <p:spPr>
          <a:xfrm>
            <a:off x="609600" y="558800"/>
            <a:ext cx="5524500" cy="4140200"/>
          </a:xfrm>
          <a:prstGeom prst="roundRect">
            <a:avLst/>
          </a:prstGeom>
        </p:spPr>
      </p:pic>
      <p:pic>
        <p:nvPicPr>
          <p:cNvPr id="5" name="Content Placeholder 3" descr="peanusts.jpg"/>
          <p:cNvPicPr>
            <a:picLocks noChangeAspect="1"/>
          </p:cNvPicPr>
          <p:nvPr/>
        </p:nvPicPr>
        <p:blipFill>
          <a:blip r:embed="rId3"/>
          <a:srcRect l="34515"/>
          <a:stretch>
            <a:fillRect/>
          </a:stretch>
        </p:blipFill>
        <p:spPr>
          <a:xfrm>
            <a:off x="6477000" y="609600"/>
            <a:ext cx="5397500" cy="3987800"/>
          </a:xfrm>
          <a:prstGeom prst="roundRect">
            <a:avLst/>
          </a:prstGeom>
        </p:spPr>
      </p:pic>
      <p:pic>
        <p:nvPicPr>
          <p:cNvPr id="6" name="Content Placeholder 3" descr="peanusts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0400" y="4875153"/>
            <a:ext cx="5461000" cy="3838575"/>
          </a:xfrm>
          <a:prstGeom prst="roundRect">
            <a:avLst/>
          </a:prstGeom>
        </p:spPr>
      </p:pic>
      <p:sp>
        <p:nvSpPr>
          <p:cNvPr id="7" name="Rounded Rectangle 6"/>
          <p:cNvSpPr/>
          <p:nvPr/>
        </p:nvSpPr>
        <p:spPr>
          <a:xfrm>
            <a:off x="6299200" y="4800600"/>
            <a:ext cx="5664200" cy="3835400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400" b="1" dirty="0" err="1" smtClean="0">
                <a:latin typeface="NikoshBAN" pitchFamily="2" charset="0"/>
                <a:cs typeface="NikoshBAN" pitchFamily="2" charset="0"/>
              </a:rPr>
              <a:t>উষ্ণ</a:t>
            </a:r>
            <a:r>
              <a:rPr lang="en-US" sz="4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latin typeface="NikoshBAN" pitchFamily="2" charset="0"/>
                <a:cs typeface="NikoshBAN" pitchFamily="2" charset="0"/>
              </a:rPr>
              <a:t>ঋতুর</a:t>
            </a:r>
            <a:r>
              <a:rPr lang="en-US" sz="4400" b="1" dirty="0" smtClean="0">
                <a:latin typeface="NikoshBAN" pitchFamily="2" charset="0"/>
                <a:cs typeface="NikoshBAN" pitchFamily="2" charset="0"/>
              </a:rPr>
              <a:t> ফসল</a:t>
            </a:r>
            <a:endParaRPr lang="en-US" sz="4400" b="1" u="sng" dirty="0" smtClean="0">
              <a:latin typeface="NikoshBAN" pitchFamily="2" charset="0"/>
              <a:cs typeface="NikoshBAN" pitchFamily="2" charset="0"/>
            </a:endParaRPr>
          </a:p>
          <a:p>
            <a:pPr algn="just"/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এরা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অপেক্ষাকৃত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উচ্চ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তাপমাত্রায়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জন্মে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।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এদের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সর্বনিম্ন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১৫-১৮,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সর্বোত্তম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৩১-৩৭ ও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সর্বোচ্চ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৪৪-৫০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ডিগ্রী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সেঃ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তাপমাত্রার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প্রয়োজন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animated-weather-image-0012.gif"/>
          <p:cNvPicPr>
            <a:picLocks noGrp="1" noChangeAspect="1"/>
          </p:cNvPicPr>
          <p:nvPr>
            <p:ph sz="quarter" idx="13"/>
          </p:nvPr>
        </p:nvPicPr>
        <p:blipFill>
          <a:blip r:embed="rId2"/>
          <a:stretch>
            <a:fillRect/>
          </a:stretch>
        </p:blipFill>
        <p:spPr>
          <a:xfrm>
            <a:off x="584201" y="557426"/>
            <a:ext cx="7111999" cy="7093564"/>
          </a:xfrm>
        </p:spPr>
      </p:pic>
      <p:sp>
        <p:nvSpPr>
          <p:cNvPr id="5" name="TextBox 4"/>
          <p:cNvSpPr txBox="1"/>
          <p:nvPr/>
        </p:nvSpPr>
        <p:spPr>
          <a:xfrm>
            <a:off x="1625600" y="7797800"/>
            <a:ext cx="4445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err="1" smtClean="0">
                <a:latin typeface="NikoshBAN" pitchFamily="2" charset="0"/>
                <a:cs typeface="NikoshBAN" pitchFamily="2" charset="0"/>
              </a:rPr>
              <a:t>বৃষ্টিপাত</a:t>
            </a:r>
            <a:endParaRPr lang="en-US" sz="44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7975600" y="685800"/>
            <a:ext cx="4013200" cy="7137400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বৃষ্টিপাত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মাটিতে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ধারণকৃত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পানির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প্রধান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উৎস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।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বৃষ্টিপাতের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পরিমাণ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সময়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ফসল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উৎপাদনের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জন্য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খুবই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গুরুত্বপূর্ণ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।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বৃষ্টিপাতের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পার্থক্যের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কারণে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বিশ্বের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বিভিন্ন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অঞ্চলে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বিভিন্ন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ধরণের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ফসল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জন্মে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থাকে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animated-weather-image-0012.gif"/>
          <p:cNvPicPr>
            <a:picLocks noGrp="1" noChangeAspect="1"/>
          </p:cNvPicPr>
          <p:nvPr>
            <p:ph sz="quarter" idx="13"/>
          </p:nvPr>
        </p:nvPicPr>
        <p:blipFill>
          <a:blip r:embed="rId2"/>
          <a:stretch>
            <a:fillRect/>
          </a:stretch>
        </p:blipFill>
        <p:spPr>
          <a:xfrm>
            <a:off x="584200" y="557426"/>
            <a:ext cx="7366000" cy="7093564"/>
          </a:xfrm>
        </p:spPr>
      </p:pic>
      <p:sp>
        <p:nvSpPr>
          <p:cNvPr id="5" name="TextBox 4"/>
          <p:cNvSpPr txBox="1"/>
          <p:nvPr/>
        </p:nvSpPr>
        <p:spPr>
          <a:xfrm>
            <a:off x="2463800" y="7696200"/>
            <a:ext cx="4445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err="1" smtClean="0">
                <a:latin typeface="NikoshBAN" pitchFamily="2" charset="0"/>
                <a:cs typeface="NikoshBAN" pitchFamily="2" charset="0"/>
              </a:rPr>
              <a:t>বায়ুপ্রবাহ</a:t>
            </a:r>
            <a:endParaRPr lang="en-US" sz="44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8001000" y="1244600"/>
            <a:ext cx="3962400" cy="5969000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প্রস্বেদন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সালোকসংশ্লেষণ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ফুলের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পরাগায়ন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ইত্যাদি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বায়ু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প্রবাহ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দ্বারা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নিয়ন্ত্রিত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animated-weather-image-0012.gif"/>
          <p:cNvPicPr>
            <a:picLocks noGrp="1" noChangeAspect="1"/>
          </p:cNvPicPr>
          <p:nvPr>
            <p:ph sz="quarter" idx="13"/>
          </p:nvPr>
        </p:nvPicPr>
        <p:blipFill>
          <a:blip r:embed="rId2"/>
          <a:stretch>
            <a:fillRect/>
          </a:stretch>
        </p:blipFill>
        <p:spPr>
          <a:xfrm>
            <a:off x="533401" y="557426"/>
            <a:ext cx="7162799" cy="7093564"/>
          </a:xfrm>
        </p:spPr>
      </p:pic>
      <p:sp>
        <p:nvSpPr>
          <p:cNvPr id="5" name="TextBox 4"/>
          <p:cNvSpPr txBox="1"/>
          <p:nvPr/>
        </p:nvSpPr>
        <p:spPr>
          <a:xfrm>
            <a:off x="1625600" y="7797800"/>
            <a:ext cx="56134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err="1" smtClean="0">
                <a:latin typeface="NikoshBAN" pitchFamily="2" charset="0"/>
                <a:cs typeface="NikoshBAN" pitchFamily="2" charset="0"/>
              </a:rPr>
              <a:t>বাতাসে</a:t>
            </a:r>
            <a:r>
              <a:rPr lang="en-US" sz="4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latin typeface="NikoshBAN" pitchFamily="2" charset="0"/>
                <a:cs typeface="NikoshBAN" pitchFamily="2" charset="0"/>
              </a:rPr>
              <a:t>জলীয়</a:t>
            </a:r>
            <a:r>
              <a:rPr lang="en-US" sz="4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latin typeface="NikoshBAN" pitchFamily="2" charset="0"/>
                <a:cs typeface="NikoshBAN" pitchFamily="2" charset="0"/>
              </a:rPr>
              <a:t>বাষ্পের</a:t>
            </a:r>
            <a:r>
              <a:rPr lang="en-US" sz="4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latin typeface="NikoshBAN" pitchFamily="2" charset="0"/>
                <a:cs typeface="NikoshBAN" pitchFamily="2" charset="0"/>
              </a:rPr>
              <a:t>পরিমান</a:t>
            </a:r>
            <a:endParaRPr lang="en-US" sz="44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7950200" y="863600"/>
            <a:ext cx="4064000" cy="7416800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ফসলের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প্রাথমিক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বৃদ্ধি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পর্যায়ে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উচ্চ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জলীয়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বাষ্প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সহায়ক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।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দানা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গঠন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পর্যায়ে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নিম্ন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জলীয়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বাষ্প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দানার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সংকোচন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ঘটাতে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পারে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।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বাতাসে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অধিক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জলীয়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বাষ্পের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পরিমাণ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রোগজীবানু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পোকার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বিস্তার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ঘটাতে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পারে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animated-weather-image-0012.gif"/>
          <p:cNvPicPr>
            <a:picLocks noGrp="1" noChangeAspect="1"/>
          </p:cNvPicPr>
          <p:nvPr>
            <p:ph sz="quarter" idx="13"/>
          </p:nvPr>
        </p:nvPicPr>
        <p:blipFill>
          <a:blip r:embed="rId2"/>
          <a:stretch>
            <a:fillRect/>
          </a:stretch>
        </p:blipFill>
        <p:spPr>
          <a:xfrm>
            <a:off x="609600" y="557426"/>
            <a:ext cx="7137400" cy="7093564"/>
          </a:xfrm>
        </p:spPr>
      </p:pic>
      <p:sp>
        <p:nvSpPr>
          <p:cNvPr id="5" name="TextBox 4"/>
          <p:cNvSpPr txBox="1"/>
          <p:nvPr/>
        </p:nvSpPr>
        <p:spPr>
          <a:xfrm>
            <a:off x="1981200" y="7797800"/>
            <a:ext cx="4445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err="1" smtClean="0">
                <a:latin typeface="NikoshBAN" pitchFamily="2" charset="0"/>
                <a:cs typeface="NikoshBAN" pitchFamily="2" charset="0"/>
              </a:rPr>
              <a:t>শিশিরপাত</a:t>
            </a:r>
            <a:r>
              <a:rPr lang="en-US" sz="4400" b="1" dirty="0" smtClean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4400" b="1" dirty="0" err="1" smtClean="0">
                <a:latin typeface="NikoshBAN" pitchFamily="2" charset="0"/>
                <a:cs typeface="NikoshBAN" pitchFamily="2" charset="0"/>
              </a:rPr>
              <a:t>কুয়াশা</a:t>
            </a:r>
            <a:endParaRPr lang="en-US" sz="44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8001000" y="1422400"/>
            <a:ext cx="4038600" cy="5816600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কোনো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কোনো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সময়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শিশিরপাত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কুয়াশা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বায়ুর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আদ্রর্তা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বাড়িয়ে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ফসলে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রোগ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বিস্তারের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অনুকূল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পরিবেশ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সৃষ্টি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sit_software_trainin.png"/>
          <p:cNvPicPr>
            <a:picLocks noChangeAspect="1"/>
          </p:cNvPicPr>
          <p:nvPr/>
        </p:nvPicPr>
        <p:blipFill>
          <a:blip r:embed="rId2">
            <a:lum bright="70000" contrast="-70000"/>
          </a:blip>
          <a:stretch>
            <a:fillRect/>
          </a:stretch>
        </p:blipFill>
        <p:spPr>
          <a:xfrm>
            <a:off x="508000" y="423652"/>
            <a:ext cx="11633200" cy="813614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0" y="1371601"/>
            <a:ext cx="5613400" cy="1295400"/>
          </a:xfrm>
          <a:prstGeom prst="round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algn="ctr">
              <a:buNone/>
            </a:pPr>
            <a:r>
              <a:rPr lang="en-US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দলীয়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কাজ</a:t>
            </a:r>
            <a:r>
              <a:rPr lang="en-US" dirty="0" smtClean="0">
                <a:effectLst/>
                <a:latin typeface="NikoshBAN" pitchFamily="2" charset="0"/>
                <a:cs typeface="NikoshBAN" pitchFamily="2" charset="0"/>
              </a:rPr>
              <a:t> </a:t>
            </a:r>
            <a:endParaRPr lang="en-US" dirty="0">
              <a:effectLst/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838200" y="3058160"/>
            <a:ext cx="10998200" cy="4460240"/>
          </a:xfrm>
          <a:noFill/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>
              <a:buNone/>
            </a:pPr>
            <a:r>
              <a:rPr lang="en-US" sz="4400" b="1" dirty="0" smtClean="0">
                <a:latin typeface="NikoshBAN" pitchFamily="2" charset="0"/>
                <a:cs typeface="NikoshBAN" pitchFamily="2" charset="0"/>
              </a:rPr>
              <a:t>ফসল </a:t>
            </a:r>
            <a:r>
              <a:rPr lang="en-US" sz="4400" b="1" dirty="0" err="1" smtClean="0">
                <a:latin typeface="NikoshBAN" pitchFamily="2" charset="0"/>
                <a:cs typeface="NikoshBAN" pitchFamily="2" charset="0"/>
              </a:rPr>
              <a:t>উৎপাদনে</a:t>
            </a:r>
            <a:r>
              <a:rPr lang="en-US" sz="4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latin typeface="NikoshBAN" pitchFamily="2" charset="0"/>
                <a:cs typeface="NikoshBAN" pitchFamily="2" charset="0"/>
              </a:rPr>
              <a:t>প্রভাব</a:t>
            </a:r>
            <a:r>
              <a:rPr lang="en-US" sz="4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latin typeface="NikoshBAN" pitchFamily="2" charset="0"/>
                <a:cs typeface="NikoshBAN" pitchFamily="2" charset="0"/>
              </a:rPr>
              <a:t>বিস্তারকারী</a:t>
            </a:r>
            <a:r>
              <a:rPr lang="en-US" sz="4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latin typeface="NikoshBAN" pitchFamily="2" charset="0"/>
                <a:cs typeface="NikoshBAN" pitchFamily="2" charset="0"/>
              </a:rPr>
              <a:t>উপাদানগুলোর</a:t>
            </a:r>
            <a:r>
              <a:rPr lang="en-US" sz="4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latin typeface="NikoshBAN" pitchFamily="2" charset="0"/>
                <a:cs typeface="NikoshBAN" pitchFamily="2" charset="0"/>
              </a:rPr>
              <a:t>বর্ণনা</a:t>
            </a:r>
            <a:r>
              <a:rPr lang="en-US" sz="4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latin typeface="NikoshBAN" pitchFamily="2" charset="0"/>
                <a:cs typeface="NikoshBAN" pitchFamily="2" charset="0"/>
              </a:rPr>
              <a:t>দাও</a:t>
            </a:r>
            <a:r>
              <a:rPr lang="en-US" sz="4400" b="1" dirty="0" smtClean="0">
                <a:latin typeface="NikoshBAN" pitchFamily="2" charset="0"/>
                <a:cs typeface="NikoshBAN" pitchFamily="2" charset="0"/>
              </a:rPr>
              <a:t>।</a:t>
            </a:r>
          </a:p>
          <a:p>
            <a:pPr lvl="5">
              <a:buNone/>
            </a:pP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ক-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দলঃ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সূর্যালোক</a:t>
            </a:r>
            <a:endParaRPr lang="en-US" sz="4400" dirty="0" smtClean="0">
              <a:latin typeface="NikoshBAN" pitchFamily="2" charset="0"/>
              <a:cs typeface="NikoshBAN" pitchFamily="2" charset="0"/>
            </a:endParaRPr>
          </a:p>
          <a:p>
            <a:pPr lvl="5">
              <a:buNone/>
            </a:pP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খ-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দলঃ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তাপমাত্রা</a:t>
            </a:r>
            <a:endParaRPr lang="en-US" sz="4400" dirty="0" smtClean="0">
              <a:latin typeface="NikoshBAN" pitchFamily="2" charset="0"/>
              <a:cs typeface="NikoshBAN" pitchFamily="2" charset="0"/>
            </a:endParaRPr>
          </a:p>
          <a:p>
            <a:pPr lvl="5">
              <a:buNone/>
            </a:pP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গ-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দলঃ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বৃষ্টিপাত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বায়ুপ্রবাহ</a:t>
            </a:r>
            <a:endParaRPr lang="en-US" sz="4400" dirty="0" smtClean="0">
              <a:latin typeface="NikoshBAN" pitchFamily="2" charset="0"/>
              <a:cs typeface="NikoshBAN" pitchFamily="2" charset="0"/>
            </a:endParaRPr>
          </a:p>
          <a:p>
            <a:pPr lvl="5">
              <a:buNone/>
            </a:pP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ঘ-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দলঃ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বাতাসে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জলীয়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বাষ্প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শিশিরপাত-কুয়াশা</a:t>
            </a:r>
            <a:endParaRPr lang="en-US" sz="33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6" descr="stock-footage--seasons-animated-background.jpg"/>
          <p:cNvPicPr>
            <a:picLocks noGrp="1" noChangeAspect="1"/>
          </p:cNvPicPr>
          <p:nvPr>
            <p:ph sz="quarter" idx="13"/>
          </p:nvPr>
        </p:nvPicPr>
        <p:blipFill>
          <a:blip r:embed="rId2"/>
          <a:stretch>
            <a:fillRect/>
          </a:stretch>
        </p:blipFill>
        <p:spPr>
          <a:xfrm>
            <a:off x="431800" y="508000"/>
            <a:ext cx="11709399" cy="8178800"/>
          </a:xfrm>
          <a:prstGeom prst="rect">
            <a:avLst/>
          </a:prstGeom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7975600" y="2349757"/>
            <a:ext cx="4096294" cy="1130043"/>
          </a:xfrm>
        </p:spPr>
        <p:txBody>
          <a:bodyPr/>
          <a:lstStyle/>
          <a:p>
            <a:pPr algn="ctr">
              <a:buNone/>
            </a:pPr>
            <a:r>
              <a:rPr lang="en-US" sz="4800" dirty="0" err="1" smtClean="0">
                <a:solidFill>
                  <a:schemeClr val="tx1"/>
                </a:solidFill>
                <a:effectLst/>
                <a:latin typeface="NikoshBAN" pitchFamily="2" charset="0"/>
                <a:cs typeface="NikoshBAN" pitchFamily="2" charset="0"/>
              </a:rPr>
              <a:t>সবাই</a:t>
            </a:r>
            <a:r>
              <a:rPr lang="en-US" sz="4800" dirty="0" smtClean="0">
                <a:solidFill>
                  <a:schemeClr val="tx1"/>
                </a:solidFill>
                <a:effectLst/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solidFill>
                  <a:schemeClr val="tx1"/>
                </a:solidFill>
                <a:effectLst/>
                <a:latin typeface="NikoshBAN" pitchFamily="2" charset="0"/>
                <a:cs typeface="NikoshBAN" pitchFamily="2" charset="0"/>
              </a:rPr>
              <a:t>কেমন</a:t>
            </a:r>
            <a:r>
              <a:rPr lang="en-US" sz="4800" dirty="0" smtClean="0">
                <a:solidFill>
                  <a:schemeClr val="tx1"/>
                </a:solidFill>
                <a:effectLst/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solidFill>
                  <a:schemeClr val="tx1"/>
                </a:solidFill>
                <a:effectLst/>
                <a:latin typeface="NikoshBAN" pitchFamily="2" charset="0"/>
                <a:cs typeface="NikoshBAN" pitchFamily="2" charset="0"/>
              </a:rPr>
              <a:t>আছো</a:t>
            </a:r>
            <a:r>
              <a:rPr lang="en-US" sz="4800" dirty="0" smtClean="0">
                <a:solidFill>
                  <a:schemeClr val="tx1"/>
                </a:solidFill>
                <a:effectLst/>
                <a:latin typeface="NikoshBAN" pitchFamily="2" charset="0"/>
                <a:cs typeface="NikoshBAN" pitchFamily="2" charset="0"/>
              </a:rPr>
              <a:t>?</a:t>
            </a:r>
            <a:endParaRPr lang="en-US" sz="4800" dirty="0">
              <a:solidFill>
                <a:schemeClr val="tx1"/>
              </a:solidFill>
              <a:effectLst/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repeatCount="indefinite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78200" y="1752601"/>
            <a:ext cx="5613400" cy="1295400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algn="ctr">
              <a:buNone/>
            </a:pPr>
            <a:r>
              <a:rPr lang="en-US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মূল্যায়ন</a:t>
            </a:r>
            <a:endParaRPr lang="en-US" dirty="0">
              <a:effectLst/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660400" y="3464560"/>
            <a:ext cx="11277600" cy="3977640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marL="803035" indent="-742950">
              <a:buAutoNum type="arabicPeriod"/>
            </a:pP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সালোক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সংশ্লেষণ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প্রক্রিয়ার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প্রধান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উপাদান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কোনটি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?</a:t>
            </a:r>
          </a:p>
          <a:p>
            <a:pPr marL="803035" indent="-742950">
              <a:buAutoNum type="arabicPeriod"/>
            </a:pP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দিবা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নিরপেক্ষ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উদ্ভিদ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বলতে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বোঝ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?</a:t>
            </a:r>
          </a:p>
          <a:p>
            <a:pPr marL="803035" indent="-742950">
              <a:buAutoNum type="arabicPeriod"/>
            </a:pP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ঠান্ডা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ঋতুর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ফসলে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সর্বোচ্চ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কত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ডিগ্রী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তাপমাত্রার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প্রয়োজন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?</a:t>
            </a:r>
          </a:p>
          <a:p>
            <a:pPr marL="803035" indent="-742950">
              <a:buAutoNum type="arabicPeriod"/>
            </a:pP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কোন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পরিস্থিতিতে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শীতকালে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ফসলের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রোগজীবানুর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বিস্তার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ঘটে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?</a:t>
            </a:r>
          </a:p>
          <a:p>
            <a:pPr marL="803035" indent="-742950">
              <a:buAutoNum type="arabicPeriod"/>
            </a:pP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বাতাসে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জলীয়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বাষ্পের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পরিমাণ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বেড়ে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গেলে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ফসলের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ক্ষতি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?</a:t>
            </a: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parents-helping-.jpg"/>
          <p:cNvPicPr>
            <a:picLocks noChangeAspect="1"/>
          </p:cNvPicPr>
          <p:nvPr/>
        </p:nvPicPr>
        <p:blipFill>
          <a:blip r:embed="rId2">
            <a:lum bright="70000" contrast="-70000"/>
          </a:blip>
          <a:stretch>
            <a:fillRect/>
          </a:stretch>
        </p:blipFill>
        <p:spPr>
          <a:xfrm>
            <a:off x="635000" y="567219"/>
            <a:ext cx="11582400" cy="8022944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812800" y="3870960"/>
            <a:ext cx="10998200" cy="3037840"/>
          </a:xfrm>
          <a:prstGeom prst="roundRect">
            <a:avLst/>
          </a:prstGeom>
          <a:noFill/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>
              <a:buNone/>
            </a:pPr>
            <a:r>
              <a:rPr lang="en-US" sz="54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/>
                <a:latin typeface="NikoshBAN" pitchFamily="2" charset="0"/>
                <a:cs typeface="NikoshBAN" pitchFamily="2" charset="0"/>
              </a:rPr>
              <a:t>	</a:t>
            </a:r>
            <a:r>
              <a:rPr lang="en-US" sz="5400" b="1" cap="all" dirty="0" err="1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/>
                <a:latin typeface="NikoshBAN" pitchFamily="2" charset="0"/>
                <a:cs typeface="NikoshBAN" pitchFamily="2" charset="0"/>
              </a:rPr>
              <a:t>তোমার</a:t>
            </a:r>
            <a:r>
              <a:rPr lang="en-US" sz="54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/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cap="all" dirty="0" err="1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/>
                <a:latin typeface="NikoshBAN" pitchFamily="2" charset="0"/>
                <a:cs typeface="NikoshBAN" pitchFamily="2" charset="0"/>
              </a:rPr>
              <a:t>বাড়ির</a:t>
            </a:r>
            <a:r>
              <a:rPr lang="en-US" sz="54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/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cap="all" dirty="0" err="1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/>
                <a:latin typeface="NikoshBAN" pitchFamily="2" charset="0"/>
                <a:cs typeface="NikoshBAN" pitchFamily="2" charset="0"/>
              </a:rPr>
              <a:t>আশেপাশে</a:t>
            </a:r>
            <a:r>
              <a:rPr lang="en-US" sz="54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/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cap="all" dirty="0" err="1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/>
                <a:latin typeface="NikoshBAN" pitchFamily="2" charset="0"/>
                <a:cs typeface="NikoshBAN" pitchFamily="2" charset="0"/>
              </a:rPr>
              <a:t>দিনের</a:t>
            </a:r>
            <a:r>
              <a:rPr lang="en-US" sz="54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/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cap="all" dirty="0" err="1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/>
                <a:latin typeface="NikoshBAN" pitchFamily="2" charset="0"/>
                <a:cs typeface="NikoshBAN" pitchFamily="2" charset="0"/>
              </a:rPr>
              <a:t>দৈর্ঘ্যের</a:t>
            </a:r>
            <a:r>
              <a:rPr lang="en-US" sz="54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/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cap="all" dirty="0" err="1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/>
                <a:latin typeface="NikoshBAN" pitchFamily="2" charset="0"/>
                <a:cs typeface="NikoshBAN" pitchFamily="2" charset="0"/>
              </a:rPr>
              <a:t>ভিত্তিতে</a:t>
            </a:r>
            <a:r>
              <a:rPr lang="en-US" sz="54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/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cap="all" dirty="0" err="1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/>
                <a:latin typeface="NikoshBAN" pitchFamily="2" charset="0"/>
                <a:cs typeface="NikoshBAN" pitchFamily="2" charset="0"/>
              </a:rPr>
              <a:t>যেসব</a:t>
            </a:r>
            <a:r>
              <a:rPr lang="en-US" sz="54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/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cap="all" dirty="0" err="1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/>
                <a:latin typeface="NikoshBAN" pitchFamily="2" charset="0"/>
                <a:cs typeface="NikoshBAN" pitchFamily="2" charset="0"/>
              </a:rPr>
              <a:t>ফসলের</a:t>
            </a:r>
            <a:r>
              <a:rPr lang="en-US" sz="54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/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cap="all" dirty="0" err="1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/>
                <a:latin typeface="NikoshBAN" pitchFamily="2" charset="0"/>
                <a:cs typeface="NikoshBAN" pitchFamily="2" charset="0"/>
              </a:rPr>
              <a:t>চাষ</a:t>
            </a:r>
            <a:r>
              <a:rPr lang="en-US" sz="54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/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cap="all" dirty="0" err="1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/>
                <a:latin typeface="NikoshBAN" pitchFamily="2" charset="0"/>
                <a:cs typeface="NikoshBAN" pitchFamily="2" charset="0"/>
              </a:rPr>
              <a:t>করা</a:t>
            </a:r>
            <a:r>
              <a:rPr lang="en-US" sz="54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/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cap="all" dirty="0" err="1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/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54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/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cap="all" dirty="0" err="1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/>
                <a:latin typeface="NikoshBAN" pitchFamily="2" charset="0"/>
                <a:cs typeface="NikoshBAN" pitchFamily="2" charset="0"/>
              </a:rPr>
              <a:t>তার</a:t>
            </a:r>
            <a:r>
              <a:rPr lang="en-US" sz="54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/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cap="all" dirty="0" err="1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/>
                <a:latin typeface="NikoshBAN" pitchFamily="2" charset="0"/>
                <a:cs typeface="NikoshBAN" pitchFamily="2" charset="0"/>
              </a:rPr>
              <a:t>একটি</a:t>
            </a:r>
            <a:r>
              <a:rPr lang="en-US" sz="54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/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cap="all" dirty="0" err="1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/>
                <a:latin typeface="NikoshBAN" pitchFamily="2" charset="0"/>
                <a:cs typeface="NikoshBAN" pitchFamily="2" charset="0"/>
              </a:rPr>
              <a:t>তালিকা</a:t>
            </a:r>
            <a:r>
              <a:rPr lang="en-US" sz="54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/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cap="all" dirty="0" err="1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/>
                <a:latin typeface="NikoshBAN" pitchFamily="2" charset="0"/>
                <a:cs typeface="NikoshBAN" pitchFamily="2" charset="0"/>
              </a:rPr>
              <a:t>তৈরী</a:t>
            </a:r>
            <a:r>
              <a:rPr lang="en-US" sz="54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/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cap="all" dirty="0" err="1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/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54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/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cap="all" dirty="0" err="1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/>
                <a:latin typeface="NikoshBAN" pitchFamily="2" charset="0"/>
                <a:cs typeface="NikoshBAN" pitchFamily="2" charset="0"/>
              </a:rPr>
              <a:t>আনবে</a:t>
            </a:r>
            <a:r>
              <a:rPr lang="en-US" sz="54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/>
                <a:latin typeface="NikoshBAN" pitchFamily="2" charset="0"/>
                <a:cs typeface="NikoshBAN" pitchFamily="2" charset="0"/>
              </a:rPr>
              <a:t>।</a:t>
            </a:r>
            <a:endParaRPr lang="en-US" sz="40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/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24800" y="508001"/>
            <a:ext cx="3302000" cy="1219200"/>
          </a:xfrm>
          <a:prstGeom prst="round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algn="ctr">
              <a:buNone/>
            </a:pPr>
            <a:r>
              <a:rPr lang="en-US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  <a:latin typeface="NikoshBAN" pitchFamily="2" charset="0"/>
                <a:cs typeface="NikoshBAN" pitchFamily="2" charset="0"/>
              </a:rPr>
              <a:t>বাড়ির</a:t>
            </a:r>
            <a:r>
              <a:rPr lang="en-US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  <a:latin typeface="NikoshBAN" pitchFamily="2" charset="0"/>
                <a:cs typeface="NikoshBAN" pitchFamily="2" charset="0"/>
              </a:rPr>
              <a:t>কাজ</a:t>
            </a:r>
            <a:r>
              <a:rPr lang="en-US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  <a:latin typeface="NikoshBAN" pitchFamily="2" charset="0"/>
                <a:cs typeface="NikoshBAN" pitchFamily="2" charset="0"/>
              </a:rPr>
              <a:t> </a:t>
            </a:r>
            <a:endParaRPr lang="en-US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ধন্যবাদ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1800" y="406400"/>
            <a:ext cx="11760200" cy="8348861"/>
          </a:xfrm>
          <a:prstGeom prst="rect">
            <a:avLst/>
          </a:prstGeom>
        </p:spPr>
      </p:pic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kk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4720" y="2692400"/>
            <a:ext cx="5864131" cy="4521200"/>
          </a:xfrm>
          <a:prstGeom prst="round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386" b="4233"/>
          <a:stretch/>
        </p:blipFill>
        <p:spPr>
          <a:xfrm>
            <a:off x="6888639" y="2774481"/>
            <a:ext cx="4907280" cy="4439119"/>
          </a:xfrm>
          <a:prstGeom prst="round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839120" y="1117601"/>
            <a:ext cx="3556000" cy="1254106"/>
          </a:xfrm>
          <a:prstGeom prst="downArrow">
            <a:avLst>
              <a:gd name="adj1" fmla="val 50000"/>
              <a:gd name="adj2" fmla="val 50000"/>
            </a:avLst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lIns="121909" tIns="60955" rIns="121909" bIns="60955" rtlCol="0">
            <a:spAutoFit/>
          </a:bodyPr>
          <a:lstStyle/>
          <a:p>
            <a:pPr algn="ctr"/>
            <a:r>
              <a:rPr lang="en-US" sz="5333" dirty="0" err="1">
                <a:latin typeface="NikoshBAN" pitchFamily="2" charset="0"/>
                <a:cs typeface="NikoshBAN" pitchFamily="2" charset="0"/>
              </a:rPr>
              <a:t>অঞ্চল</a:t>
            </a:r>
            <a:endParaRPr lang="en-US" sz="5333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528719" y="1144745"/>
            <a:ext cx="3556000" cy="1254106"/>
          </a:xfrm>
          <a:prstGeom prst="downArrow">
            <a:avLst>
              <a:gd name="adj1" fmla="val 50000"/>
              <a:gd name="adj2" fmla="val 50000"/>
            </a:avLst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lIns="121909" tIns="60955" rIns="121909" bIns="60955" rtlCol="0">
            <a:spAutoFit/>
          </a:bodyPr>
          <a:lstStyle/>
          <a:p>
            <a:pPr algn="ctr"/>
            <a:r>
              <a:rPr lang="en-US" sz="5333" dirty="0">
                <a:latin typeface="NikoshBAN" pitchFamily="2" charset="0"/>
                <a:cs typeface="NikoshBAN" pitchFamily="2" charset="0"/>
              </a:rPr>
              <a:t>ফসল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1737519" y="7367827"/>
            <a:ext cx="3860800" cy="953441"/>
          </a:xfrm>
          <a:prstGeom prst="round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lIns="121909" tIns="60955" rIns="121909" bIns="60955" rtlCol="0">
            <a:spAutoFit/>
          </a:bodyPr>
          <a:lstStyle/>
          <a:p>
            <a:pPr algn="ctr"/>
            <a:r>
              <a:rPr lang="en-US" sz="4800" dirty="0" err="1">
                <a:latin typeface="NikoshBAN" pitchFamily="2" charset="0"/>
                <a:cs typeface="NikoshBAN" pitchFamily="2" charset="0"/>
              </a:rPr>
              <a:t>পাহাড়ী</a:t>
            </a:r>
            <a:endParaRPr lang="en-US" sz="4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7376319" y="7346304"/>
            <a:ext cx="3860800" cy="953441"/>
          </a:xfrm>
          <a:prstGeom prst="round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lIns="121909" tIns="60955" rIns="121909" bIns="60955" rtlCol="0">
            <a:spAutoFit/>
          </a:bodyPr>
          <a:lstStyle/>
          <a:p>
            <a:pPr algn="ctr"/>
            <a:r>
              <a:rPr lang="en-US" sz="4800" dirty="0" err="1">
                <a:latin typeface="NikoshBAN" pitchFamily="2" charset="0"/>
                <a:cs typeface="NikoshBAN" pitchFamily="2" charset="0"/>
              </a:rPr>
              <a:t>ধান</a:t>
            </a:r>
            <a:endParaRPr lang="en-US" sz="48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9" name="Picture 8" descr="kk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923674" y="2781487"/>
            <a:ext cx="5008880" cy="4521200"/>
          </a:xfrm>
          <a:prstGeom prst="round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7376319" y="7346304"/>
            <a:ext cx="3860800" cy="953441"/>
          </a:xfrm>
          <a:prstGeom prst="round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lIns="121909" tIns="60955" rIns="121909" bIns="60955" rtlCol="0">
            <a:spAutoFit/>
          </a:bodyPr>
          <a:lstStyle/>
          <a:p>
            <a:pPr algn="ctr"/>
            <a:r>
              <a:rPr lang="en-US" sz="4800" dirty="0" err="1">
                <a:latin typeface="NikoshBAN" pitchFamily="2" charset="0"/>
                <a:cs typeface="NikoshBAN" pitchFamily="2" charset="0"/>
              </a:rPr>
              <a:t>চা</a:t>
            </a:r>
            <a:endParaRPr lang="en-US" sz="48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738447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kk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1520" y="2540001"/>
            <a:ext cx="6067332" cy="4571999"/>
          </a:xfrm>
          <a:prstGeom prst="round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88639" y="2540002"/>
            <a:ext cx="5008880" cy="4571997"/>
          </a:xfrm>
          <a:prstGeom prst="round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839120" y="1117601"/>
            <a:ext cx="3556000" cy="1254106"/>
          </a:xfrm>
          <a:prstGeom prst="downArrow">
            <a:avLst>
              <a:gd name="adj1" fmla="val 50000"/>
              <a:gd name="adj2" fmla="val 50000"/>
            </a:avLst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lIns="121909" tIns="60955" rIns="121909" bIns="60955" rtlCol="0">
            <a:spAutoFit/>
          </a:bodyPr>
          <a:lstStyle/>
          <a:p>
            <a:pPr algn="ctr"/>
            <a:r>
              <a:rPr lang="en-US" sz="5333" dirty="0" err="1">
                <a:latin typeface="NikoshBAN" pitchFamily="2" charset="0"/>
                <a:cs typeface="NikoshBAN" pitchFamily="2" charset="0"/>
              </a:rPr>
              <a:t>অঞ্চল</a:t>
            </a:r>
            <a:endParaRPr lang="en-US" sz="5333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528719" y="1144745"/>
            <a:ext cx="3556000" cy="1254106"/>
          </a:xfrm>
          <a:prstGeom prst="downArrow">
            <a:avLst>
              <a:gd name="adj1" fmla="val 50000"/>
              <a:gd name="adj2" fmla="val 50000"/>
            </a:avLst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lIns="121909" tIns="60955" rIns="121909" bIns="60955" rtlCol="0">
            <a:spAutoFit/>
          </a:bodyPr>
          <a:lstStyle/>
          <a:p>
            <a:pPr algn="ctr"/>
            <a:r>
              <a:rPr lang="en-US" sz="5333" dirty="0">
                <a:latin typeface="NikoshBAN" pitchFamily="2" charset="0"/>
                <a:cs typeface="NikoshBAN" pitchFamily="2" charset="0"/>
              </a:rPr>
              <a:t>ফসল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1737519" y="7367827"/>
            <a:ext cx="3860800" cy="953441"/>
          </a:xfrm>
          <a:prstGeom prst="round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lIns="121909" tIns="60955" rIns="121909" bIns="60955" rtlCol="0">
            <a:spAutoFit/>
          </a:bodyPr>
          <a:lstStyle/>
          <a:p>
            <a:pPr algn="ctr"/>
            <a:r>
              <a:rPr lang="en-US" sz="4800" dirty="0" err="1">
                <a:latin typeface="NikoshBAN" pitchFamily="2" charset="0"/>
                <a:cs typeface="NikoshBAN" pitchFamily="2" charset="0"/>
              </a:rPr>
              <a:t>হাওড়</a:t>
            </a:r>
            <a:endParaRPr lang="en-US" sz="4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7528719" y="7377760"/>
            <a:ext cx="3860800" cy="953441"/>
          </a:xfrm>
          <a:prstGeom prst="round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lIns="121909" tIns="60955" rIns="121909" bIns="60955" rtlCol="0">
            <a:spAutoFit/>
          </a:bodyPr>
          <a:lstStyle/>
          <a:p>
            <a:pPr algn="ctr"/>
            <a:r>
              <a:rPr lang="en-US" sz="4800" dirty="0" err="1">
                <a:latin typeface="NikoshBAN" pitchFamily="2" charset="0"/>
                <a:cs typeface="NikoshBAN" pitchFamily="2" charset="0"/>
              </a:rPr>
              <a:t>ফুলকপি</a:t>
            </a:r>
            <a:endParaRPr lang="en-US" sz="4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7528719" y="7377760"/>
            <a:ext cx="3860800" cy="953441"/>
          </a:xfrm>
          <a:prstGeom prst="round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lIns="121909" tIns="60955" rIns="121909" bIns="60955" rtlCol="0">
            <a:spAutoFit/>
          </a:bodyPr>
          <a:lstStyle/>
          <a:p>
            <a:pPr algn="ctr"/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ধান</a:t>
            </a:r>
            <a:endParaRPr lang="en-US" sz="48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88638" y="2664612"/>
            <a:ext cx="5107493" cy="4447387"/>
          </a:xfrm>
          <a:prstGeom prst="roundRect">
            <a:avLst/>
          </a:prstGeom>
        </p:spPr>
      </p:pic>
    </p:spTree>
    <p:extLst>
      <p:ext uri="{BB962C8B-B14F-4D97-AF65-F5344CB8AC3E}">
        <p14:creationId xmlns:p14="http://schemas.microsoft.com/office/powerpoint/2010/main" val="57225137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1520" y="2641601"/>
            <a:ext cx="6067332" cy="4571999"/>
          </a:xfrm>
          <a:prstGeom prst="round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19119" y="2723682"/>
            <a:ext cx="4907280" cy="4489917"/>
          </a:xfrm>
          <a:prstGeom prst="round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839120" y="1117601"/>
            <a:ext cx="3556000" cy="1254106"/>
          </a:xfrm>
          <a:prstGeom prst="downArrow">
            <a:avLst>
              <a:gd name="adj1" fmla="val 50000"/>
              <a:gd name="adj2" fmla="val 50000"/>
            </a:avLst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lIns="121909" tIns="60955" rIns="121909" bIns="60955" rtlCol="0">
            <a:spAutoFit/>
          </a:bodyPr>
          <a:lstStyle/>
          <a:p>
            <a:pPr algn="ctr"/>
            <a:r>
              <a:rPr lang="en-US" sz="5333" dirty="0" err="1">
                <a:latin typeface="NikoshBAN" pitchFamily="2" charset="0"/>
                <a:cs typeface="NikoshBAN" pitchFamily="2" charset="0"/>
              </a:rPr>
              <a:t>অঞ্চল</a:t>
            </a:r>
            <a:endParaRPr lang="en-US" sz="5333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528719" y="1016002"/>
            <a:ext cx="3556000" cy="1254106"/>
          </a:xfrm>
          <a:prstGeom prst="downArrow">
            <a:avLst>
              <a:gd name="adj1" fmla="val 50000"/>
              <a:gd name="adj2" fmla="val 50000"/>
            </a:avLst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lIns="121909" tIns="60955" rIns="121909" bIns="60955" rtlCol="0">
            <a:spAutoFit/>
          </a:bodyPr>
          <a:lstStyle/>
          <a:p>
            <a:pPr algn="ctr"/>
            <a:r>
              <a:rPr lang="en-US" sz="5333" dirty="0">
                <a:latin typeface="NikoshBAN" pitchFamily="2" charset="0"/>
                <a:cs typeface="NikoshBAN" pitchFamily="2" charset="0"/>
              </a:rPr>
              <a:t>ফসল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1737519" y="7367827"/>
            <a:ext cx="3860800" cy="953441"/>
          </a:xfrm>
          <a:prstGeom prst="round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lIns="121909" tIns="60955" rIns="121909" bIns="60955" rtlCol="0">
            <a:spAutoFit/>
          </a:bodyPr>
          <a:lstStyle/>
          <a:p>
            <a:pPr algn="ctr"/>
            <a:r>
              <a:rPr lang="en-US" sz="4800" dirty="0" err="1">
                <a:latin typeface="NikoshBAN" pitchFamily="2" charset="0"/>
                <a:cs typeface="NikoshBAN" pitchFamily="2" charset="0"/>
              </a:rPr>
              <a:t>সমূদ্র</a:t>
            </a:r>
            <a:endParaRPr lang="en-US" sz="4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7528719" y="7377761"/>
            <a:ext cx="3860800" cy="953441"/>
          </a:xfrm>
          <a:prstGeom prst="round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lIns="121909" tIns="60955" rIns="121909" bIns="60955" rtlCol="0">
            <a:spAutoFit/>
          </a:bodyPr>
          <a:lstStyle/>
          <a:p>
            <a:pPr algn="ctr"/>
            <a:r>
              <a:rPr lang="en-US" sz="4800" dirty="0" err="1">
                <a:latin typeface="NikoshBAN" pitchFamily="2" charset="0"/>
                <a:cs typeface="NikoshBAN" pitchFamily="2" charset="0"/>
              </a:rPr>
              <a:t>মিঠা</a:t>
            </a:r>
            <a:r>
              <a:rPr lang="en-US" sz="4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>
                <a:latin typeface="NikoshBAN" pitchFamily="2" charset="0"/>
                <a:cs typeface="NikoshBAN" pitchFamily="2" charset="0"/>
              </a:rPr>
              <a:t>পানির</a:t>
            </a:r>
            <a:r>
              <a:rPr lang="en-US" sz="4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>
                <a:latin typeface="NikoshBAN" pitchFamily="2" charset="0"/>
                <a:cs typeface="NikoshBAN" pitchFamily="2" charset="0"/>
              </a:rPr>
              <a:t>মাছ</a:t>
            </a:r>
            <a:endParaRPr lang="en-US" sz="48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22623" y="2723681"/>
            <a:ext cx="4907280" cy="4571999"/>
          </a:xfrm>
          <a:prstGeom prst="round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7532223" y="7377760"/>
            <a:ext cx="3860800" cy="953441"/>
          </a:xfrm>
          <a:prstGeom prst="round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lIns="121909" tIns="60955" rIns="121909" bIns="60955" rtlCol="0">
            <a:spAutoFit/>
          </a:bodyPr>
          <a:lstStyle/>
          <a:p>
            <a:pPr algn="ctr"/>
            <a:r>
              <a:rPr lang="en-US" sz="4800" dirty="0" err="1">
                <a:latin typeface="NikoshBAN" pitchFamily="2" charset="0"/>
                <a:cs typeface="NikoshBAN" pitchFamily="2" charset="0"/>
              </a:rPr>
              <a:t>ইলিশ</a:t>
            </a:r>
            <a:r>
              <a:rPr lang="en-US" sz="4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>
                <a:latin typeface="NikoshBAN" pitchFamily="2" charset="0"/>
                <a:cs typeface="NikoshBAN" pitchFamily="2" charset="0"/>
              </a:rPr>
              <a:t>মাছ</a:t>
            </a:r>
            <a:endParaRPr lang="en-US" sz="48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6631695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762000" y="3645157"/>
            <a:ext cx="10922000" cy="1524000"/>
          </a:xfrm>
        </p:spPr>
        <p:txBody>
          <a:bodyPr>
            <a:prstTxWarp prst="textPlain">
              <a:avLst/>
            </a:prstTxWarp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>
              <a:buNone/>
            </a:pPr>
            <a:r>
              <a:rPr lang="en-US" dirty="0" smtClean="0"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ফসল </a:t>
            </a:r>
            <a:r>
              <a:rPr lang="en-US" dirty="0" err="1" smtClean="0"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উৎপাদনে</a:t>
            </a:r>
            <a:r>
              <a:rPr lang="en-US" dirty="0" smtClean="0"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 আবহাওয়া ও </a:t>
            </a:r>
            <a:r>
              <a:rPr lang="en-US" dirty="0" err="1" smtClean="0"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জলবায়ুর</a:t>
            </a:r>
            <a:r>
              <a:rPr lang="en-US" dirty="0" smtClean="0"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প্রভাব</a:t>
            </a:r>
            <a:endParaRPr lang="en-US" dirty="0">
              <a:effectLst>
                <a:glow rad="101600">
                  <a:schemeClr val="accent2">
                    <a:satMod val="175000"/>
                    <a:alpha val="40000"/>
                  </a:schemeClr>
                </a:glow>
              </a:effectLst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738202" y="2572512"/>
            <a:ext cx="8987492" cy="824753"/>
          </a:xfrm>
        </p:spPr>
        <p:txBody>
          <a:bodyPr/>
          <a:lstStyle/>
          <a:p>
            <a:pPr algn="ctr">
              <a:buNone/>
            </a:pPr>
            <a:r>
              <a:rPr lang="en-US" sz="4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এই</a:t>
            </a:r>
            <a:r>
              <a:rPr lang="en-US" sz="4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পাঠ</a:t>
            </a:r>
            <a:r>
              <a:rPr lang="en-US" sz="4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শেষে</a:t>
            </a:r>
            <a:r>
              <a:rPr lang="en-US" sz="4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শিক্ষার্থীরা</a:t>
            </a:r>
            <a:r>
              <a:rPr lang="en-US" sz="4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…..</a:t>
            </a:r>
            <a:endParaRPr lang="en-US" sz="4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quarter" idx="13"/>
          </p:nvPr>
        </p:nvSpPr>
        <p:spPr>
          <a:xfrm>
            <a:off x="915878" y="3826137"/>
            <a:ext cx="10632140" cy="4696071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just">
              <a:buFont typeface="Wingdings" pitchFamily="2" charset="2"/>
              <a:buChar char="q"/>
            </a:pP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	ফসল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উৎপাদনে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আবহাওয়া ও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জলবায়ুর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প্রভাব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	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বিস্তারকারী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উপাদানগুলো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কি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কি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লিখতে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।</a:t>
            </a:r>
          </a:p>
          <a:p>
            <a:pPr algn="just">
              <a:buFont typeface="Wingdings" pitchFamily="2" charset="2"/>
              <a:buChar char="q"/>
            </a:pP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	</a:t>
            </a:r>
            <a:r>
              <a:rPr lang="en-US" sz="4400" dirty="0">
                <a:latin typeface="NikoshBAN" pitchFamily="2" charset="0"/>
                <a:cs typeface="NikoshBAN" pitchFamily="2" charset="0"/>
              </a:rPr>
              <a:t> ফসল 	</a:t>
            </a:r>
            <a:r>
              <a:rPr lang="en-US" sz="4400" dirty="0" err="1">
                <a:latin typeface="NikoshBAN" pitchFamily="2" charset="0"/>
                <a:cs typeface="NikoshBAN" pitchFamily="2" charset="0"/>
              </a:rPr>
              <a:t>উৎপাদনে</a:t>
            </a:r>
            <a:r>
              <a:rPr lang="en-US" sz="4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আবহাওয়া ও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জলবায়ুর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	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উপাদানগুলোর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প্রভাব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বর্ণনা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।</a:t>
            </a:r>
          </a:p>
          <a:p>
            <a:pPr algn="just">
              <a:buFont typeface="Wingdings" pitchFamily="2" charset="2"/>
              <a:buChar char="q"/>
            </a:pP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	আবহাওয়া ও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জলবায়ুর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প্রভাবে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উৎপাদিত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বিভিন্ন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	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ফসলগুলোর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তালিকা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তৈরী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" name="Left-Right Arrow 1"/>
          <p:cNvSpPr/>
          <p:nvPr/>
        </p:nvSpPr>
        <p:spPr>
          <a:xfrm>
            <a:off x="2596896" y="484452"/>
            <a:ext cx="7205472" cy="2088059"/>
          </a:xfrm>
          <a:prstGeom prst="leftRightArrow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6000" b="1" dirty="0" err="1" smtClean="0">
                <a:ln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শিখনফল</a:t>
            </a:r>
            <a:endParaRPr lang="en-US" sz="6000" b="1" dirty="0">
              <a:ln/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27200" y="1397000"/>
            <a:ext cx="8813800" cy="2860358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 err="1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তোমরা</a:t>
            </a:r>
            <a:r>
              <a:rPr lang="en-US" sz="5400" b="1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5400" b="1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বলতে</a:t>
            </a:r>
            <a:r>
              <a:rPr lang="en-US" sz="5400" b="1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5400" b="1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ফসল </a:t>
            </a:r>
            <a:r>
              <a:rPr lang="en-US" sz="5400" b="1" dirty="0" err="1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উৎপাদনে</a:t>
            </a:r>
            <a:r>
              <a:rPr lang="en-US" sz="5400" b="1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আবহাওয়া </a:t>
            </a:r>
            <a:r>
              <a:rPr lang="en-US" sz="5400" b="1" dirty="0" err="1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জলবায়ুর</a:t>
            </a:r>
            <a:r>
              <a:rPr lang="en-US" sz="5400" b="1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উপাদানগুলো</a:t>
            </a:r>
            <a:r>
              <a:rPr lang="en-US" sz="5400" b="1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5400" b="1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5400" b="1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হতে</a:t>
            </a:r>
            <a:r>
              <a:rPr lang="en-US" sz="5400" b="1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পারে</a:t>
            </a:r>
            <a:r>
              <a:rPr lang="en-US" sz="5400" b="1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?</a:t>
            </a:r>
            <a:endParaRPr lang="en-US" sz="5400" b="1" dirty="0">
              <a:solidFill>
                <a:sysClr val="windowText" lastClr="00000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 descr="Animate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55456" y="4956175"/>
            <a:ext cx="1359941" cy="2308225"/>
          </a:xfrm>
          <a:prstGeom prst="rect">
            <a:avLst/>
          </a:prstGeom>
        </p:spPr>
      </p:pic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lipstream">
  <a:themeElements>
    <a:clrScheme name="Slipstream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Slipstream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lipstream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700</TotalTime>
  <Words>648</Words>
  <Application>Microsoft Office PowerPoint</Application>
  <PresentationFormat>Custom</PresentationFormat>
  <Paragraphs>119</Paragraphs>
  <Slides>32</Slides>
  <Notes>7</Notes>
  <HiddenSlides>1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32</vt:i4>
      </vt:variant>
    </vt:vector>
  </HeadingPairs>
  <TitlesOfParts>
    <vt:vector size="38" baseType="lpstr">
      <vt:lpstr>Calibri</vt:lpstr>
      <vt:lpstr>Georgia</vt:lpstr>
      <vt:lpstr>NikoshBAN</vt:lpstr>
      <vt:lpstr>Trebuchet MS</vt:lpstr>
      <vt:lpstr>Wingdings</vt:lpstr>
      <vt:lpstr>Slipstream</vt:lpstr>
      <vt:lpstr>PowerPoint Presentation</vt:lpstr>
      <vt:lpstr>পরিচিতি</vt:lpstr>
      <vt:lpstr>সবাই কেমন আছো?</vt:lpstr>
      <vt:lpstr>PowerPoint Presentation</vt:lpstr>
      <vt:lpstr>PowerPoint Presentation</vt:lpstr>
      <vt:lpstr>PowerPoint Presentation</vt:lpstr>
      <vt:lpstr>ফসল উৎপাদনে আবহাওয়া ও জলবায়ুর প্রভাব</vt:lpstr>
      <vt:lpstr>এই পাঠ শেষে শিক্ষার্থীরা…..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পাট</vt:lpstr>
      <vt:lpstr>গম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দলীয় কাজ </vt:lpstr>
      <vt:lpstr>মূল্যায়ন</vt:lpstr>
      <vt:lpstr>বাড়ির কাজ 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UTPAL</dc:creator>
  <cp:lastModifiedBy>UTPAL</cp:lastModifiedBy>
  <cp:revision>148</cp:revision>
  <dcterms:created xsi:type="dcterms:W3CDTF">2014-09-16T21:39:42Z</dcterms:created>
  <dcterms:modified xsi:type="dcterms:W3CDTF">2016-08-06T09:45:34Z</dcterms:modified>
</cp:coreProperties>
</file>